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6"/>
  </p:notesMasterIdLst>
  <p:sldIdLst>
    <p:sldId id="737" r:id="rId2"/>
    <p:sldId id="774" r:id="rId3"/>
    <p:sldId id="777" r:id="rId4"/>
    <p:sldId id="804" r:id="rId5"/>
    <p:sldId id="805" r:id="rId6"/>
    <p:sldId id="806" r:id="rId7"/>
    <p:sldId id="776" r:id="rId8"/>
    <p:sldId id="726" r:id="rId9"/>
    <p:sldId id="782" r:id="rId10"/>
    <p:sldId id="817" r:id="rId11"/>
    <p:sldId id="748" r:id="rId12"/>
    <p:sldId id="892" r:id="rId13"/>
    <p:sldId id="862" r:id="rId14"/>
    <p:sldId id="864" r:id="rId15"/>
    <p:sldId id="865" r:id="rId16"/>
    <p:sldId id="866" r:id="rId17"/>
    <p:sldId id="867" r:id="rId18"/>
    <p:sldId id="868" r:id="rId19"/>
    <p:sldId id="869" r:id="rId20"/>
    <p:sldId id="870" r:id="rId21"/>
    <p:sldId id="877" r:id="rId22"/>
    <p:sldId id="878" r:id="rId23"/>
    <p:sldId id="879" r:id="rId24"/>
    <p:sldId id="880" r:id="rId25"/>
    <p:sldId id="881" r:id="rId26"/>
    <p:sldId id="882" r:id="rId27"/>
    <p:sldId id="883" r:id="rId28"/>
    <p:sldId id="669" r:id="rId29"/>
    <p:sldId id="291" r:id="rId30"/>
    <p:sldId id="816" r:id="rId31"/>
    <p:sldId id="767" r:id="rId32"/>
    <p:sldId id="873" r:id="rId33"/>
    <p:sldId id="874" r:id="rId34"/>
    <p:sldId id="875" r:id="rId35"/>
    <p:sldId id="884" r:id="rId36"/>
    <p:sldId id="885" r:id="rId37"/>
    <p:sldId id="886" r:id="rId38"/>
    <p:sldId id="887" r:id="rId39"/>
    <p:sldId id="888" r:id="rId40"/>
    <p:sldId id="889" r:id="rId41"/>
    <p:sldId id="769" r:id="rId42"/>
    <p:sldId id="893" r:id="rId43"/>
    <p:sldId id="739" r:id="rId44"/>
    <p:sldId id="729" r:id="rId45"/>
    <p:sldId id="890" r:id="rId46"/>
    <p:sldId id="860" r:id="rId47"/>
    <p:sldId id="861" r:id="rId48"/>
    <p:sldId id="759" r:id="rId49"/>
    <p:sldId id="728" r:id="rId50"/>
    <p:sldId id="733" r:id="rId51"/>
    <p:sldId id="894" r:id="rId52"/>
    <p:sldId id="897" r:id="rId53"/>
    <p:sldId id="876" r:id="rId54"/>
    <p:sldId id="762" r:id="rId55"/>
    <p:sldId id="896" r:id="rId56"/>
    <p:sldId id="858" r:id="rId57"/>
    <p:sldId id="763" r:id="rId58"/>
    <p:sldId id="895" r:id="rId59"/>
    <p:sldId id="859" r:id="rId60"/>
    <p:sldId id="829" r:id="rId61"/>
    <p:sldId id="800" r:id="rId62"/>
    <p:sldId id="898" r:id="rId63"/>
    <p:sldId id="891" r:id="rId64"/>
    <p:sldId id="764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80" userDrawn="1">
          <p15:clr>
            <a:srgbClr val="A4A3A4"/>
          </p15:clr>
        </p15:guide>
        <p15:guide id="4" pos="29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ousos Bouloukakis" initials="MB" lastIdx="3" clrIdx="0">
    <p:extLst>
      <p:ext uri="{19B8F6BF-5375-455C-9EA6-DF929625EA0E}">
        <p15:presenceInfo xmlns:p15="http://schemas.microsoft.com/office/powerpoint/2012/main" userId="S::mboulou@sbokoshotels.gr::8b360b6f-8e59-4ae4-898b-fa3a7be16330" providerId="AD"/>
      </p:ext>
    </p:extLst>
  </p:cmAuthor>
  <p:cmAuthor id="2" name="stefanos t" initials="st" lastIdx="1" clrIdx="1">
    <p:extLst>
      <p:ext uri="{19B8F6BF-5375-455C-9EA6-DF929625EA0E}">
        <p15:presenceInfo xmlns:p15="http://schemas.microsoft.com/office/powerpoint/2012/main" userId="fd4fba008356187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E2EFD9"/>
    <a:srgbClr val="F2F2F2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Φωτεινό στυλ 2 - Έμφαση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Φωτεινό στυλ 2 - Έμφαση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Φωτεινό στυλ 2 - Έμφαση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Φωτεινό στυλ 2 - Έμφαση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Φωτεινό στυλ 3 - Έμφαση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Μεσαίο στυλ 1 - Έμφαση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40" autoAdjust="0"/>
    <p:restoredTop sz="95028" autoAdjust="0"/>
  </p:normalViewPr>
  <p:slideViewPr>
    <p:cSldViewPr snapToGrid="0">
      <p:cViewPr varScale="1">
        <p:scale>
          <a:sx n="78" d="100"/>
          <a:sy n="78" d="100"/>
        </p:scale>
        <p:origin x="1354" y="91"/>
      </p:cViewPr>
      <p:guideLst>
        <p:guide orient="horz" pos="2160"/>
        <p:guide pos="2880"/>
        <p:guide orient="horz" pos="2280"/>
        <p:guide pos="29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ristos\Downloads\EXELIXI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Φύλλο1!$C$14</c:f>
              <c:strCache>
                <c:ptCount val="1"/>
                <c:pt idx="0">
                  <c:v>ΒΑΣΙΚΟ ΣΕΝΑΡΙΟ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Φύλλο1!$B$15:$B$25</c:f>
              <c:numCache>
                <c:formatCode>General</c:formatCode>
                <c:ptCount val="11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</c:numCache>
            </c:numRef>
          </c:cat>
          <c:val>
            <c:numRef>
              <c:f>Φύλλο1!$C$15:$C$25</c:f>
              <c:numCache>
                <c:formatCode>0.00%</c:formatCode>
                <c:ptCount val="11"/>
                <c:pt idx="0">
                  <c:v>1.1111111111111141E-3</c:v>
                </c:pt>
                <c:pt idx="1">
                  <c:v>3.0651340996168648E-3</c:v>
                </c:pt>
                <c:pt idx="2">
                  <c:v>6.9024835459352207E-3</c:v>
                </c:pt>
                <c:pt idx="3">
                  <c:v>1.0838259262398281E-2</c:v>
                </c:pt>
                <c:pt idx="4">
                  <c:v>1.810190857092096E-2</c:v>
                </c:pt>
                <c:pt idx="5">
                  <c:v>2.5647713183819421E-2</c:v>
                </c:pt>
                <c:pt idx="6">
                  <c:v>3.2974483993675946E-2</c:v>
                </c:pt>
                <c:pt idx="7">
                  <c:v>4.0088376944669483E-2</c:v>
                </c:pt>
                <c:pt idx="8">
                  <c:v>4.6995339729042393E-2</c:v>
                </c:pt>
                <c:pt idx="9">
                  <c:v>5.3703399540664123E-2</c:v>
                </c:pt>
                <c:pt idx="10">
                  <c:v>6.0312325463444276E-2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53-409E-B659-769C8376DE11}"/>
            </c:ext>
          </c:extLst>
        </c:ser>
        <c:ser>
          <c:idx val="1"/>
          <c:order val="1"/>
          <c:tx>
            <c:strRef>
              <c:f>Φύλλο1!$D$14</c:f>
              <c:strCache>
                <c:ptCount val="1"/>
                <c:pt idx="0">
                  <c:v>ΣΥΝΤΗΡΗΤΙΚΟ ΣΕΝΑΡΙΟ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Φύλλο1!$B$15:$B$25</c:f>
              <c:numCache>
                <c:formatCode>General</c:formatCode>
                <c:ptCount val="11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</c:numCache>
            </c:numRef>
          </c:cat>
          <c:val>
            <c:numRef>
              <c:f>Φύλλο1!$D$15:$D$25</c:f>
              <c:numCache>
                <c:formatCode>0.00%</c:formatCode>
                <c:ptCount val="11"/>
                <c:pt idx="0">
                  <c:v>1.1111111111111141E-3</c:v>
                </c:pt>
                <c:pt idx="1">
                  <c:v>3.1732203506736195E-3</c:v>
                </c:pt>
                <c:pt idx="2">
                  <c:v>6.8504359020716372E-3</c:v>
                </c:pt>
                <c:pt idx="3">
                  <c:v>1.0758038031530671E-2</c:v>
                </c:pt>
                <c:pt idx="4">
                  <c:v>1.5423367808366803E-2</c:v>
                </c:pt>
                <c:pt idx="5">
                  <c:v>1.9952437895098426E-2</c:v>
                </c:pt>
                <c:pt idx="6">
                  <c:v>2.4349114601661396E-2</c:v>
                </c:pt>
                <c:pt idx="7">
                  <c:v>2.8617131656636641E-2</c:v>
                </c:pt>
                <c:pt idx="8">
                  <c:v>3.2760096208090186E-2</c:v>
                </c:pt>
                <c:pt idx="9">
                  <c:v>3.6782881678656808E-2</c:v>
                </c:pt>
                <c:pt idx="10">
                  <c:v>4.0746217117638837E-2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53-409E-B659-769C8376DE11}"/>
            </c:ext>
          </c:extLst>
        </c:ser>
        <c:ser>
          <c:idx val="2"/>
          <c:order val="2"/>
          <c:tx>
            <c:strRef>
              <c:f>Φύλλο1!$E$14</c:f>
              <c:strCache>
                <c:ptCount val="1"/>
                <c:pt idx="0">
                  <c:v>ΑΙΣΙΟΔΟΞΟ ΣΕΝΑΡΙΟ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Φύλλο1!$B$15:$B$25</c:f>
              <c:numCache>
                <c:formatCode>General</c:formatCode>
                <c:ptCount val="11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</c:numCache>
            </c:numRef>
          </c:cat>
          <c:val>
            <c:numRef>
              <c:f>Φύλλο1!$E$15:$E$25</c:f>
              <c:numCache>
                <c:formatCode>0.00%</c:formatCode>
                <c:ptCount val="11"/>
                <c:pt idx="0">
                  <c:v>1.1111111111111141E-3</c:v>
                </c:pt>
                <c:pt idx="1">
                  <c:v>3.17322035067362E-3</c:v>
                </c:pt>
                <c:pt idx="2">
                  <c:v>6.8504359020716372E-3</c:v>
                </c:pt>
                <c:pt idx="3">
                  <c:v>1.3723444369745368E-2</c:v>
                </c:pt>
                <c:pt idx="4">
                  <c:v>2.4195842380311642E-2</c:v>
                </c:pt>
                <c:pt idx="5">
                  <c:v>3.5871617579026495E-2</c:v>
                </c:pt>
                <c:pt idx="6">
                  <c:v>4.7209252924682289E-2</c:v>
                </c:pt>
                <c:pt idx="7">
                  <c:v>5.8218241116950023E-2</c:v>
                </c:pt>
                <c:pt idx="8">
                  <c:v>6.8907753949572034E-2</c:v>
                </c:pt>
                <c:pt idx="9">
                  <c:v>7.92901656981254E-2</c:v>
                </c:pt>
                <c:pt idx="10">
                  <c:v>8.9519142790296727E-2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753-409E-B659-769C8376DE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4346240"/>
        <c:axId val="174348928"/>
      </c:lineChart>
      <c:catAx>
        <c:axId val="17434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74348928"/>
        <c:crosses val="autoZero"/>
        <c:auto val="1"/>
        <c:lblAlgn val="ctr"/>
        <c:lblOffset val="100"/>
        <c:noMultiLvlLbl val="0"/>
      </c:catAx>
      <c:valAx>
        <c:axId val="17434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74346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l-GR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3BAFA6-3064-45B1-984A-50F2198693BA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1B01F-0E57-481C-BA6F-FEEADC9FDB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5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1B01F-0E57-481C-BA6F-FEEADC9FDBB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35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66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66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66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66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66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66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66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66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50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13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8142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42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23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01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871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541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Θα </a:t>
            </a:r>
            <a:r>
              <a:rPr lang="el-GR" dirty="0" err="1"/>
              <a:t>δουμε</a:t>
            </a:r>
            <a:r>
              <a:rPr lang="el-GR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1B01F-0E57-481C-BA6F-FEEADC9FDBB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376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745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345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345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34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694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345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489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356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819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477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221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729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81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345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18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33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930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930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972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345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345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345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939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939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939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53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232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534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534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534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534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534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696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Πόσοι φορτιστές!</a:t>
            </a:r>
          </a:p>
          <a:p>
            <a:endParaRPr lang="el-GR" dirty="0"/>
          </a:p>
          <a:p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Άγιοι Θεόδωροι: 5</a:t>
            </a:r>
          </a:p>
          <a:p>
            <a:r>
              <a:rPr lang="el-G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Ισθμία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3</a:t>
            </a:r>
          </a:p>
          <a:p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Λουτράκι: 12</a:t>
            </a:r>
          </a:p>
          <a:p>
            <a:r>
              <a:rPr lang="el-G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Περαχώρα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1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1B01F-0E57-481C-BA6F-FEEADC9FDBBA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35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1B01F-0E57-481C-BA6F-FEEADC9FDBB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37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11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11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B9AE2-A979-4881-BB01-931950A4098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8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- Τίτλος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25" name="24 - Υπότιτλος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31" name="30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3D6F151-A5A9-49CC-BC87-2D8D5619A283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18" name="1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C8D050A-3CB7-4B3B-9867-4808251CE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6F151-A5A9-49CC-BC87-2D8D5619A283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050A-3CB7-4B3B-9867-4808251CE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73D6F151-A5A9-49CC-BC87-2D8D5619A283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C8D050A-3CB7-4B3B-9867-4808251CE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6F151-A5A9-49CC-BC87-2D8D5619A283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050A-3CB7-4B3B-9867-4808251CE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3D6F151-A5A9-49CC-BC87-2D8D5619A283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FC8D050A-3CB7-4B3B-9867-4808251CE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6F151-A5A9-49CC-BC87-2D8D5619A283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050A-3CB7-4B3B-9867-4808251CE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6F151-A5A9-49CC-BC87-2D8D5619A283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050A-3CB7-4B3B-9867-4808251CE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6F151-A5A9-49CC-BC87-2D8D5619A283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050A-3CB7-4B3B-9867-4808251CE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3D6F151-A5A9-49CC-BC87-2D8D5619A283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050A-3CB7-4B3B-9867-4808251CE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6F151-A5A9-49CC-BC87-2D8D5619A283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050A-3CB7-4B3B-9867-4808251CE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- Ορθογώνιο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6F151-A5A9-49CC-BC87-2D8D5619A283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050A-3CB7-4B3B-9867-4808251CEB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9 - Θέση εικόνας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l-GR"/>
              <a:t>Κάντε κλικ στο εικονίδιο για να προσθέσετε μια εικόνα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Ορθογώνιο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- Θέση τίτλου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1" name="30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27" name="26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3D6F151-A5A9-49CC-BC87-2D8D5619A283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1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C8D050A-3CB7-4B3B-9867-4808251CE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724891" y="4714478"/>
            <a:ext cx="7239000" cy="1191755"/>
          </a:xfrm>
        </p:spPr>
        <p:txBody>
          <a:bodyPr anchor="ctr">
            <a:noAutofit/>
          </a:bodyPr>
          <a:lstStyle/>
          <a:p>
            <a:r>
              <a:rPr lang="el-GR" sz="2400" b="1" dirty="0">
                <a:latin typeface="Bahnschrift Condensed" panose="020B0502040204020203" pitchFamily="34" charset="0"/>
              </a:rPr>
              <a:t> ΣΧΕΔΙΟ ΦΟΡΤΙΣΗΣ ΗΛΕΚΤΡΙΚΩΝ ΟΧΗΜΑΤΩΝ ΔΗΜΟΥ ΣΠΑΡΤΗΣ</a:t>
            </a:r>
          </a:p>
          <a:p>
            <a:r>
              <a:rPr lang="el-GR" sz="2200" b="1" dirty="0">
                <a:latin typeface="Bahnschrift Condensed" panose="020B0502040204020203" pitchFamily="34" charset="0"/>
              </a:rPr>
              <a:t>Παρουσίαση εναλλακτικών σεναρίων χωροθέτησης φορτιστών</a:t>
            </a:r>
            <a:endParaRPr lang="en-US" sz="2200" b="1" dirty="0">
              <a:latin typeface="Bahnschrift 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541FE2-F375-9D40-920E-5DFACC355007}"/>
              </a:ext>
            </a:extLst>
          </p:cNvPr>
          <p:cNvSpPr txBox="1"/>
          <p:nvPr/>
        </p:nvSpPr>
        <p:spPr>
          <a:xfrm>
            <a:off x="5108028" y="-19864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028" name="Picture 4" descr="D:\Έγγραφα\διαφορα\sfio\παρουσιαση\download.pn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t="16603" b="17764"/>
          <a:stretch>
            <a:fillRect/>
          </a:stretch>
        </p:blipFill>
        <p:spPr bwMode="auto">
          <a:xfrm>
            <a:off x="3444240" y="3180029"/>
            <a:ext cx="1669092" cy="1095469"/>
          </a:xfrm>
          <a:prstGeom prst="rect">
            <a:avLst/>
          </a:prstGeom>
          <a:noFill/>
        </p:spPr>
      </p:pic>
      <p:pic>
        <p:nvPicPr>
          <p:cNvPr id="1029" name="Picture 5" descr="D:\Έγγραφα\διαφορα\sfio\παρουσιαση\image-260nw-553388158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t="8670" r="6715" b="14951"/>
          <a:stretch>
            <a:fillRect/>
          </a:stretch>
        </p:blipFill>
        <p:spPr bwMode="auto">
          <a:xfrm>
            <a:off x="3474985" y="1930652"/>
            <a:ext cx="1617126" cy="1140736"/>
          </a:xfrm>
          <a:prstGeom prst="rect">
            <a:avLst/>
          </a:prstGeom>
          <a:noFill/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8F80AE58-33CD-4479-9D21-80A82FA147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Α-Δήμος Σπάρτης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sp>
        <p:nvSpPr>
          <p:cNvPr id="11" name="1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7A0AD-5B17-4F04-BABE-53E448ED2927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BC697DF-6189-4DED-92AA-0A9364B9F6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803" y="638174"/>
            <a:ext cx="4398394" cy="621982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033B653A-6160-476B-838C-7EB5E773A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58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Α| Συνολικός πίνακας 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sp>
        <p:nvSpPr>
          <p:cNvPr id="11" name="1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7A0AD-5B17-4F04-BABE-53E448ED2927}" type="slidenum">
              <a:rPr lang="en-US" smtClean="0"/>
              <a:pPr/>
              <a:t>11</a:t>
            </a:fld>
            <a:endParaRPr lang="en-US"/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F55E18B-8E3D-4AF5-9FAE-D0B9A25B14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982390"/>
              </p:ext>
            </p:extLst>
          </p:nvPr>
        </p:nvGraphicFramePr>
        <p:xfrm>
          <a:off x="142844" y="864135"/>
          <a:ext cx="8075958" cy="3705912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38024">
                  <a:extLst>
                    <a:ext uri="{9D8B030D-6E8A-4147-A177-3AD203B41FA5}">
                      <a16:colId xmlns:a16="http://schemas.microsoft.com/office/drawing/2014/main" val="1308106465"/>
                    </a:ext>
                  </a:extLst>
                </a:gridCol>
                <a:gridCol w="575838">
                  <a:extLst>
                    <a:ext uri="{9D8B030D-6E8A-4147-A177-3AD203B41FA5}">
                      <a16:colId xmlns:a16="http://schemas.microsoft.com/office/drawing/2014/main" val="572401337"/>
                    </a:ext>
                  </a:extLst>
                </a:gridCol>
                <a:gridCol w="986406">
                  <a:extLst>
                    <a:ext uri="{9D8B030D-6E8A-4147-A177-3AD203B41FA5}">
                      <a16:colId xmlns:a16="http://schemas.microsoft.com/office/drawing/2014/main" val="1477039448"/>
                    </a:ext>
                  </a:extLst>
                </a:gridCol>
                <a:gridCol w="987900">
                  <a:extLst>
                    <a:ext uri="{9D8B030D-6E8A-4147-A177-3AD203B41FA5}">
                      <a16:colId xmlns:a16="http://schemas.microsoft.com/office/drawing/2014/main" val="3678512478"/>
                    </a:ext>
                  </a:extLst>
                </a:gridCol>
                <a:gridCol w="685025">
                  <a:extLst>
                    <a:ext uri="{9D8B030D-6E8A-4147-A177-3AD203B41FA5}">
                      <a16:colId xmlns:a16="http://schemas.microsoft.com/office/drawing/2014/main" val="3256410839"/>
                    </a:ext>
                  </a:extLst>
                </a:gridCol>
                <a:gridCol w="719426">
                  <a:extLst>
                    <a:ext uri="{9D8B030D-6E8A-4147-A177-3AD203B41FA5}">
                      <a16:colId xmlns:a16="http://schemas.microsoft.com/office/drawing/2014/main" val="148843648"/>
                    </a:ext>
                  </a:extLst>
                </a:gridCol>
                <a:gridCol w="630432">
                  <a:extLst>
                    <a:ext uri="{9D8B030D-6E8A-4147-A177-3AD203B41FA5}">
                      <a16:colId xmlns:a16="http://schemas.microsoft.com/office/drawing/2014/main" val="1718567974"/>
                    </a:ext>
                  </a:extLst>
                </a:gridCol>
                <a:gridCol w="684277">
                  <a:extLst>
                    <a:ext uri="{9D8B030D-6E8A-4147-A177-3AD203B41FA5}">
                      <a16:colId xmlns:a16="http://schemas.microsoft.com/office/drawing/2014/main" val="3299812274"/>
                    </a:ext>
                  </a:extLst>
                </a:gridCol>
                <a:gridCol w="860766">
                  <a:extLst>
                    <a:ext uri="{9D8B030D-6E8A-4147-A177-3AD203B41FA5}">
                      <a16:colId xmlns:a16="http://schemas.microsoft.com/office/drawing/2014/main" val="2537591184"/>
                    </a:ext>
                  </a:extLst>
                </a:gridCol>
                <a:gridCol w="771027">
                  <a:extLst>
                    <a:ext uri="{9D8B030D-6E8A-4147-A177-3AD203B41FA5}">
                      <a16:colId xmlns:a16="http://schemas.microsoft.com/office/drawing/2014/main" val="3402435408"/>
                    </a:ext>
                  </a:extLst>
                </a:gridCol>
                <a:gridCol w="836837">
                  <a:extLst>
                    <a:ext uri="{9D8B030D-6E8A-4147-A177-3AD203B41FA5}">
                      <a16:colId xmlns:a16="http://schemas.microsoft.com/office/drawing/2014/main" val="3142263582"/>
                    </a:ext>
                  </a:extLst>
                </a:gridCol>
              </a:tblGrid>
              <a:tr h="39556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Α/Α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ΚΩΔΙΚΟΣ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ΟΙΚΙΣΜΟΣ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ΘΕΣΗ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ΤΥΠΟΣ </a:t>
                      </a:r>
                      <a:r>
                        <a:rPr lang="en-US" sz="800">
                          <a:effectLst/>
                        </a:rPr>
                        <a:t> ΦΟΡΤΙΣΤ</a:t>
                      </a:r>
                      <a:r>
                        <a:rPr lang="el-GR" sz="800">
                          <a:effectLst/>
                        </a:rPr>
                        <a:t>Η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ΑΡΙΘΜΟΣ ΦΟΡΤΙΣΤΩΝ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ΘΕΣΕΙΣ ΦΟΡΤΙΣΗΣ</a:t>
                      </a:r>
                      <a:endParaRPr lang="el-GR" sz="10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(ΣΥΝΟΛΟ)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ΘΕΣΕΙΣ ΦΟΡΤΙΣΗΣ ΙΧ 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Χ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Υ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ΕΤΟΣ ΤΟΠΟΘΕΤΗΣΗΣ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ctr"/>
                </a:tc>
                <a:extLst>
                  <a:ext uri="{0D108BD9-81ED-4DB2-BD59-A6C34878D82A}">
                    <a16:rowId xmlns:a16="http://schemas.microsoft.com/office/drawing/2014/main" val="4267817085"/>
                  </a:ext>
                </a:extLst>
              </a:tr>
              <a:tr h="250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 dirty="0">
                          <a:effectLst/>
                        </a:rPr>
                        <a:t>1</a:t>
                      </a:r>
                      <a:endParaRPr lang="el-GR" sz="11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S001</a:t>
                      </a:r>
                      <a:endParaRPr lang="el-GR" sz="11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Μαγούλα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Μαγούλα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el-GR" sz="11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358065.76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4104622.37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1111442255"/>
                  </a:ext>
                </a:extLst>
              </a:tr>
              <a:tr h="1199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2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S002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Ξηροκάμπι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Ξηροκάμπι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361877.33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4091160.36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336667106"/>
                  </a:ext>
                </a:extLst>
              </a:tr>
              <a:tr h="1199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3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S003</a:t>
                      </a:r>
                      <a:endParaRPr lang="el-GR" sz="11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Αφίσιο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Αφισίιο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362048.00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4105816.48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2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2679838069"/>
                  </a:ext>
                </a:extLst>
              </a:tr>
              <a:tr h="250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4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S004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Αμύκλες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Αμύκλες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360778.18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4098431.85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3794247254"/>
                  </a:ext>
                </a:extLst>
              </a:tr>
              <a:tr h="1199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5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S005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 err="1">
                          <a:effectLst/>
                        </a:rPr>
                        <a:t>Μυστράς</a:t>
                      </a:r>
                      <a:endParaRPr lang="el-GR" sz="11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Μυστράς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355351.84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4103498.31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2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3120858728"/>
                  </a:ext>
                </a:extLst>
              </a:tr>
              <a:tr h="1199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6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S006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Άγιος Ιωάννης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Άγιος Ιωάννης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357881.69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4101165.39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2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1245786765"/>
                  </a:ext>
                </a:extLst>
              </a:tr>
              <a:tr h="250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7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S007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Γκοριτσά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Γκοριτσά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372282.35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4098767.84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2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2246753072"/>
                  </a:ext>
                </a:extLst>
              </a:tr>
              <a:tr h="250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8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S008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Παλαιοπαναγιά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Παλα</a:t>
                      </a:r>
                      <a:r>
                        <a:rPr lang="en-US" sz="1000" dirty="0" err="1">
                          <a:effectLst/>
                        </a:rPr>
                        <a:t>ιο</a:t>
                      </a:r>
                      <a:r>
                        <a:rPr lang="en-US" sz="1000" dirty="0">
                          <a:effectLst/>
                        </a:rPr>
                        <a:t>παναγιά</a:t>
                      </a:r>
                      <a:endParaRPr lang="el-GR" sz="11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361367.42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4093495.68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2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513094856"/>
                  </a:ext>
                </a:extLst>
              </a:tr>
              <a:tr h="250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9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S009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Κλαδάς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Κλαδάς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360321.22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4107579.64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2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263474235"/>
                  </a:ext>
                </a:extLst>
              </a:tr>
              <a:tr h="1325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10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S010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Σκούρα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Σκούρα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365497.60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4097122.03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2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2903397496"/>
                  </a:ext>
                </a:extLst>
              </a:tr>
              <a:tr h="1199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11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S011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Καστόρειο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Κα</a:t>
                      </a:r>
                      <a:r>
                        <a:rPr lang="en-US" sz="1000" dirty="0" err="1">
                          <a:effectLst/>
                        </a:rPr>
                        <a:t>στόρειο</a:t>
                      </a:r>
                      <a:endParaRPr lang="el-GR" sz="11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349311.62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4114862.73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2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4126113891"/>
                  </a:ext>
                </a:extLst>
              </a:tr>
              <a:tr h="1199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12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S012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Γεωργίτσι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Γεωργίτσι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346934.75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4117006.23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2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1634634115"/>
                  </a:ext>
                </a:extLst>
              </a:tr>
              <a:tr h="250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13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S013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Ανώγεια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Ανώγεια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360502.08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4094581.77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2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3184391042"/>
                  </a:ext>
                </a:extLst>
              </a:tr>
              <a:tr h="1199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14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S014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Καρυές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Καρυές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AC 22kW</a:t>
                      </a:r>
                      <a:endParaRPr lang="el-GR" sz="11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366961.76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4128109.54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 dirty="0">
                          <a:effectLst/>
                        </a:rPr>
                        <a:t>1</a:t>
                      </a:r>
                      <a:endParaRPr lang="el-GR" sz="11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2298908565"/>
                  </a:ext>
                </a:extLst>
              </a:tr>
            </a:tbl>
          </a:graphicData>
        </a:graphic>
      </p:graphicFrame>
      <p:pic>
        <p:nvPicPr>
          <p:cNvPr id="6" name="Εικόνα 5">
            <a:extLst>
              <a:ext uri="{FF2B5EF4-FFF2-40B4-BE49-F238E27FC236}">
                <a16:creationId xmlns:a16="http://schemas.microsoft.com/office/drawing/2014/main" id="{F79B46B5-68B0-4F1F-94C9-FECE28A34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06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Πίνακας"/>
          <p:cNvGraphicFramePr>
            <a:graphicFrameLocks noGrp="1"/>
          </p:cNvGraphicFramePr>
          <p:nvPr/>
        </p:nvGraphicFramePr>
        <p:xfrm>
          <a:off x="0" y="1009694"/>
          <a:ext cx="8075958" cy="348361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38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64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94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04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42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07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102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683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50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15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S015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Σπάρτη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Πανεπιστήμιο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AC 22kW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1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2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2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361219.92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4103462.79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1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16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S016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 err="1">
                          <a:effectLst/>
                        </a:rPr>
                        <a:t>Σπάρτη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Στάδιο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AC 22kW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1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2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2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360102.69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4104494.73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1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17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S017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 err="1">
                          <a:effectLst/>
                        </a:rPr>
                        <a:t>Σπάρτη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 err="1">
                          <a:effectLst/>
                        </a:rPr>
                        <a:t>Λεωνίδου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AC 22kW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1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2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2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360007.80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4103876.90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1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18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S018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Μυστράς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 err="1">
                          <a:effectLst/>
                        </a:rPr>
                        <a:t>Αρχαιολογικός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χώρος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AC 22kW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1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2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2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354877.72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4104315.59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1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19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S019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Σπάρτη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Αρχιδάμου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AC 22kW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1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2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2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360588.67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4104115.81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1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20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S020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Σπάρτη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 err="1">
                          <a:effectLst/>
                        </a:rPr>
                        <a:t>Όθωνος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Αμαλίας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AC 22kW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1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2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2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360575.47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4103750.28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1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21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S021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Σπάρτη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Θερμοπυλών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AC 22kW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1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2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2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360714.32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4104490.93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1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22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S022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Σπάρτη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Πλατανίστα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AC 22kW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1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2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2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359604.74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4104336.78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1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23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S023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Σπάρτη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Γκορτζολόγλου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AC 22kW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1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2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2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360310.67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4103544.95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1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0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24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S024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Σπάρτη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Αγίου Νίκωνος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AC 22kW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1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2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2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360572.21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4103535.13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1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25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S025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Σπάρτη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Νεκροταφείο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AC 22kW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1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2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2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360978.82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4103572.44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1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99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26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S026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Σπάρτη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Διόσκουρων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AC 22kW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1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2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2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359766.62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4104094.10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1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50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27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S02</a:t>
                      </a:r>
                      <a:r>
                        <a:rPr lang="el-GR" sz="800">
                          <a:effectLst/>
                        </a:rPr>
                        <a:t>7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Σπάρτη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Δημοτικός Χώρος Στάθμευσης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AC 22kW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1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2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2</a:t>
                      </a:r>
                      <a:endParaRPr lang="el-GR" sz="10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360460.21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4103882.90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1</a:t>
                      </a:r>
                      <a:endParaRPr lang="el-GR" sz="10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9983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ΣΥΝΟΛΟ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2</a:t>
                      </a:r>
                      <a:r>
                        <a:rPr lang="el-GR" sz="900">
                          <a:effectLst/>
                        </a:rPr>
                        <a:t>7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41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41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12" marR="48512" marT="0" marB="0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 </a:t>
                      </a:r>
                      <a:endParaRPr lang="el-GR" sz="9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3" name="Εικόνα 2">
            <a:extLst>
              <a:ext uri="{FF2B5EF4-FFF2-40B4-BE49-F238E27FC236}">
                <a16:creationId xmlns:a16="http://schemas.microsoft.com/office/drawing/2014/main" id="{5590A4C3-F288-4DF4-8908-1ED3CBF28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Α| Άγιος Ιωάννης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5F8EFB8-369A-4EC3-8B3D-B5744D1FEA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9" y="838205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879C20DD-A4DF-45EA-9E91-B84C9C052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13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Α| Αμύκλες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D81044F-6C2C-4030-8F98-58DAD5FB9D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9" y="824534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7F96F66C-E2B0-48F2-A75A-319EEC857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13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Α| Ανώγεια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0616178-E64D-40A7-8FA7-D2486998C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50" y="936161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4B87CE9-ACB1-4A29-A171-FD850B7AD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13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Α| </a:t>
            </a:r>
            <a:r>
              <a:rPr lang="el-GR" sz="2400" b="1" spc="300" dirty="0" err="1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Αφισίο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5E6A117-C802-4F10-A0F2-E4B5CBE54E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0" y="977104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F3A3359-856A-4787-9459-D36B7773A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13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Α| </a:t>
            </a:r>
            <a:r>
              <a:rPr lang="el-GR" sz="2400" b="1" spc="300" dirty="0" err="1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Γεωργίτσι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3A55685-E17A-420B-B491-0A03E78D7B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98" y="964283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274983B0-37A6-47AF-9788-80C61029D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13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Α| </a:t>
            </a:r>
            <a:r>
              <a:rPr lang="el-GR" sz="2400" b="1" spc="300" dirty="0" err="1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Γκοριτσά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880213A-1223-48AF-B44B-DC7705CE76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5" y="867922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3698B29-848F-45AF-B6FE-C39CF86E9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13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Α| Καρυές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F639B0B-D500-410E-9A1F-E7B45C460C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9" y="867922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4780623-2C0B-4369-A39F-CEAF29FAF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1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A66593-95E3-460E-9AE0-8427E19AAFD2}"/>
              </a:ext>
            </a:extLst>
          </p:cNvPr>
          <p:cNvSpPr txBox="1"/>
          <p:nvPr/>
        </p:nvSpPr>
        <p:spPr>
          <a:xfrm>
            <a:off x="835357" y="3130041"/>
            <a:ext cx="3472175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l-GR" sz="4000" b="1" dirty="0">
                <a:latin typeface="Bahnschrift Condensed" panose="020B0502040204020203" pitchFamily="34" charset="0"/>
                <a:ea typeface="+mj-ea"/>
                <a:cs typeface="+mj-cs"/>
              </a:rPr>
              <a:t>Εκτίμηση Διείσδυσης Ηλεκτρικών Οχημάτων</a:t>
            </a:r>
            <a:endParaRPr lang="en-US" sz="4000" b="1" dirty="0"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315431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391886"/>
            <a:ext cx="4507025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D:\Έγγραφα\διαφορα\sfio\παρουσιαση\produc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4495" y="1895947"/>
            <a:ext cx="2974818" cy="2974818"/>
          </a:xfrm>
          <a:prstGeom prst="rect">
            <a:avLst/>
          </a:prstGeom>
          <a:noFill/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382A2AB4-5462-499B-92AC-01D35BDE7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85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Α| </a:t>
            </a:r>
            <a:r>
              <a:rPr lang="el-GR" sz="2400" b="1" spc="300" dirty="0" err="1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Καστόρειο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871376D-BFDE-4E48-85FA-E63D107E8C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7" y="908256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703CE0FA-ACC3-42F2-89E9-1FB786CF6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13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Α| </a:t>
            </a:r>
            <a:r>
              <a:rPr lang="el-GR" sz="2400" b="1" spc="300" dirty="0" err="1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Κλαδάς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CED9ECBF-68C2-4839-96AD-DCD30E216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9" y="867922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E56AC5FE-713F-47D9-BE4E-EB4FF1CED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30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Α| Μαγούλα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2DA83EC-0062-4DA8-B0A1-1504D96F13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02" y="895217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6CC7D39-0941-45EC-9580-54B27EBCC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45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Α| Μυστράς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5A73FF1-97CB-4770-B6B6-4B853B0AA4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93" y="821310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E50BC1B7-F158-4F80-9352-7B899BAD2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40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Α| </a:t>
            </a:r>
            <a:r>
              <a:rPr lang="el-GR" sz="2400" b="1" spc="300" dirty="0" err="1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Ξηροκάμπι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4511545-95D9-4394-8903-3DCC7BC6DA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55" y="944140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8497EDF3-CAF7-41FD-9EDB-AFC6C86F7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32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Α| </a:t>
            </a:r>
            <a:r>
              <a:rPr lang="el-GR" sz="2400" b="1" spc="300" dirty="0" err="1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Παλαιοπαναγιά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sp>
        <p:nvSpPr>
          <p:cNvPr id="11" name="1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7A0AD-5B17-4F04-BABE-53E448ED2927}" type="slidenum">
              <a:rPr lang="en-US" smtClean="0"/>
              <a:pPr/>
              <a:t>25</a:t>
            </a:fld>
            <a:endParaRPr lang="en-US"/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96A18E73-5A68-4C0D-9704-390029DC81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53" y="797262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82B7046-BB2B-4EA6-8FFD-AE0B5CDD9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51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Α| Σκούρα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sp>
        <p:nvSpPr>
          <p:cNvPr id="11" name="1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7A0AD-5B17-4F04-BABE-53E448ED2927}" type="slidenum">
              <a:rPr lang="en-US" smtClean="0"/>
              <a:pPr/>
              <a:t>26</a:t>
            </a:fld>
            <a:endParaRPr lang="en-US"/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EF2A86A-B6B0-4E3F-AE0A-7D88C5A91F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53" y="855357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3AD2A82-6825-40F5-B2F7-8E438EC4C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48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Α| Σπάρτη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CEA42D8-461B-482C-B26F-A9A9F195AF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7" y="867922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62C2A2F-D550-454C-B07B-264E345E3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8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A66593-95E3-460E-9AE0-8427E19AAFD2}"/>
              </a:ext>
            </a:extLst>
          </p:cNvPr>
          <p:cNvSpPr txBox="1"/>
          <p:nvPr/>
        </p:nvSpPr>
        <p:spPr>
          <a:xfrm>
            <a:off x="835357" y="3130041"/>
            <a:ext cx="3472175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l-GR" sz="4000" b="1" dirty="0">
                <a:latin typeface="Bahnschrift Condensed" panose="020B0502040204020203" pitchFamily="34" charset="0"/>
                <a:ea typeface="+mj-ea"/>
                <a:cs typeface="+mj-cs"/>
              </a:rPr>
              <a:t>Εναλλακτικό Σενάριο </a:t>
            </a:r>
            <a:r>
              <a:rPr lang="en-US" sz="4000" b="1" dirty="0">
                <a:latin typeface="Bahnschrift Condensed" panose="020B0502040204020203" pitchFamily="34" charset="0"/>
                <a:ea typeface="+mj-ea"/>
                <a:cs typeface="+mj-cs"/>
              </a:rPr>
              <a:t>B</a:t>
            </a:r>
            <a:r>
              <a:rPr lang="el-GR" sz="4000" b="1" dirty="0">
                <a:latin typeface="Bahnschrift Condensed" panose="020B0502040204020203" pitchFamily="34" charset="0"/>
                <a:ea typeface="+mj-ea"/>
                <a:cs typeface="+mj-cs"/>
              </a:rPr>
              <a:t>| έμφαση στις εμπορικές χρήσεις &amp; πόλους έλξης</a:t>
            </a:r>
            <a:endParaRPr lang="en-US" sz="4000" b="1" dirty="0"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315431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391886"/>
            <a:ext cx="4507025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D:\Έγγραφα\διαφορα\sfio\παρουσιαση\sto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061" y="691835"/>
            <a:ext cx="2295809" cy="2295809"/>
          </a:xfrm>
          <a:prstGeom prst="rect">
            <a:avLst/>
          </a:prstGeom>
          <a:noFill/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BD95FB38-E7C8-4733-A30C-95381DEAE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85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- Υπότιτλος"/>
          <p:cNvSpPr txBox="1">
            <a:spLocks/>
          </p:cNvSpPr>
          <p:nvPr/>
        </p:nvSpPr>
        <p:spPr>
          <a:xfrm>
            <a:off x="313944" y="1669970"/>
            <a:ext cx="7612639" cy="4106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00"/>
              </a:spcBef>
              <a:spcAft>
                <a:spcPts val="1000"/>
              </a:spcAft>
              <a:buBlip>
                <a:blip r:embed="rId3"/>
              </a:buBlip>
            </a:pPr>
            <a:r>
              <a:rPr lang="el-G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 1) Προτεραιότητα σε συνήθεις </a:t>
            </a:r>
            <a:r>
              <a:rPr lang="el-GR" sz="280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προορισμούς </a:t>
            </a:r>
            <a:r>
              <a:rPr lang="el-G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κατοίκων και επισκεπτών</a:t>
            </a:r>
          </a:p>
          <a:p>
            <a:pPr marL="342900" indent="-342900" algn="l">
              <a:spcBef>
                <a:spcPts val="500"/>
              </a:spcBef>
              <a:spcAft>
                <a:spcPts val="1000"/>
              </a:spcAft>
              <a:buBlip>
                <a:blip r:embed="rId3"/>
              </a:buBlip>
            </a:pPr>
            <a:r>
              <a:rPr lang="el-G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 2) Ιδιαίτερη έμφαση στις εμπορικές χρήσεις</a:t>
            </a:r>
          </a:p>
          <a:p>
            <a:pPr marL="342900" indent="-342900" algn="l">
              <a:spcBef>
                <a:spcPts val="500"/>
              </a:spcBef>
              <a:spcAft>
                <a:spcPts val="1000"/>
              </a:spcAft>
              <a:buBlip>
                <a:blip r:embed="rId3"/>
              </a:buBlip>
            </a:pPr>
            <a:r>
              <a:rPr lang="el-G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 3) Συμβολή στην μεγιστοποίηση του ωφέλιμου λειτουργίας του σταθμού, συνεισφέροντας στην οικονομική βιωσιμότητα του συνολικού συστήματος υποδομών φόρτισης. </a:t>
            </a:r>
          </a:p>
          <a:p>
            <a:pPr marL="342900" indent="-342900" algn="l">
              <a:spcBef>
                <a:spcPts val="500"/>
              </a:spcBef>
              <a:spcAft>
                <a:spcPts val="1000"/>
              </a:spcAft>
              <a:buBlip>
                <a:blip r:embed="rId3"/>
              </a:buBlip>
            </a:pPr>
            <a:r>
              <a:rPr lang="el-G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 4) Χωρικά συγκεντρωμένο πρότυπο</a:t>
            </a:r>
          </a:p>
          <a:p>
            <a:pPr marL="685800" lvl="1" indent="-342900" algn="l">
              <a:spcBef>
                <a:spcPts val="2000"/>
              </a:spcBef>
              <a:buFont typeface="Wingdings" panose="05000000000000000000" pitchFamily="2" charset="2"/>
              <a:buChar char="§"/>
            </a:pPr>
            <a:endParaRPr lang="el-GR" sz="1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028700" lvl="2" indent="-342900" algn="l">
              <a:spcBef>
                <a:spcPts val="2000"/>
              </a:spcBef>
              <a:buFont typeface="Wingdings" panose="05000000000000000000" pitchFamily="2" charset="2"/>
              <a:buChar char="§"/>
            </a:pPr>
            <a:endParaRPr lang="el-G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l">
              <a:spcBef>
                <a:spcPts val="2000"/>
              </a:spcBef>
              <a:buFont typeface="Wingdings" panose="05000000000000000000" pitchFamily="2" charset="2"/>
              <a:buChar char="§"/>
            </a:pPr>
            <a:endParaRPr lang="el-GR" sz="2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itle 52">
            <a:extLst>
              <a:ext uri="{FF2B5EF4-FFF2-40B4-BE49-F238E27FC236}">
                <a16:creationId xmlns:a16="http://schemas.microsoft.com/office/drawing/2014/main" id="{E9197236-A614-4D4E-9FFA-B54D0CA2B798}"/>
              </a:ext>
            </a:extLst>
          </p:cNvPr>
          <p:cNvSpPr txBox="1">
            <a:spLocks/>
          </p:cNvSpPr>
          <p:nvPr/>
        </p:nvSpPr>
        <p:spPr>
          <a:xfrm>
            <a:off x="533400" y="5334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3600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</a:t>
            </a:r>
            <a:r>
              <a:rPr lang="en-US" sz="3600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B</a:t>
            </a:r>
            <a:r>
              <a:rPr lang="el-GR" sz="3600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| Λογική: </a:t>
            </a:r>
            <a:endParaRPr lang="en-US" sz="36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BD8BA0A-28BD-4CFF-AED6-2DBB97AA9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18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dirty="0">
                <a:latin typeface="Bahnschrift" pitchFamily="34" charset="0"/>
              </a:rPr>
              <a:t>Εκτίμηση Διείσδυσης Η/Ο</a:t>
            </a:r>
            <a:endParaRPr lang="en-US" sz="2400" b="1" dirty="0">
              <a:latin typeface="Bahnschrift" pitchFamily="34" charset="0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5 - Πίνακας"/>
          <p:cNvGraphicFramePr>
            <a:graphicFrameLocks noGrp="1"/>
          </p:cNvGraphicFramePr>
          <p:nvPr/>
        </p:nvGraphicFramePr>
        <p:xfrm>
          <a:off x="568036" y="1366082"/>
          <a:ext cx="6788729" cy="4078755"/>
        </p:xfrm>
        <a:graphic>
          <a:graphicData uri="http://schemas.openxmlformats.org/drawingml/2006/table">
            <a:tbl>
              <a:tblPr/>
              <a:tblGrid>
                <a:gridCol w="1198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7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6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6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97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6640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ΕΤΟΣ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ΣΥΝΟΛΟ ΟΧΗΜΑΤΩΝ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latin typeface="Century Gothic"/>
                          <a:ea typeface="Calibri"/>
                          <a:cs typeface="Times New Roman"/>
                        </a:rPr>
                        <a:t>ΑΡΙΘΜΟΣ ΗΛΕΚΤΡΙΚΩΝ ΟΧΗΜΑΤΩΝ</a:t>
                      </a: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71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ΒΑΣΙΚΟ ΣΕΝΑΡΙΟ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ΣΥΝΤΗΡΗΤΙΚΟ ΣΕΝΑΡΙΟ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ΑΙΣΙΟΔΟΞΟ ΣΕΝΑΡΙΟ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8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2021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15000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18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18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18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8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2022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15225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50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50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50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8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2023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15453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107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107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107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8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2024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15685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170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170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217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8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2025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15920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290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247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387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78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2026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16159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416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324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581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78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2027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16402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542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401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776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8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2028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16648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669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478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971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8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2029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16897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795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555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1166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78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2030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17151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922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632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1361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78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2031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17408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1051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latin typeface="Century Gothic"/>
                          <a:ea typeface="Calibri"/>
                          <a:cs typeface="Times New Roman"/>
                        </a:rPr>
                        <a:t>711</a:t>
                      </a:r>
                      <a:endParaRPr lang="el-GR" sz="100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latin typeface="Century Gothic"/>
                          <a:ea typeface="Calibri"/>
                          <a:cs typeface="Times New Roman"/>
                        </a:rPr>
                        <a:t>1560</a:t>
                      </a:r>
                      <a:endParaRPr lang="el-GR" sz="1000" dirty="0">
                        <a:latin typeface="Century Gothic"/>
                        <a:ea typeface="Calibri"/>
                        <a:cs typeface="Times New Roman"/>
                      </a:endParaRPr>
                    </a:p>
                  </a:txBody>
                  <a:tcPr marL="62093" marR="62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7" name="Εικόνα 6">
            <a:extLst>
              <a:ext uri="{FF2B5EF4-FFF2-40B4-BE49-F238E27FC236}">
                <a16:creationId xmlns:a16="http://schemas.microsoft.com/office/drawing/2014/main" id="{08109DA1-246E-4675-AF69-A1836FCBB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27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Β</a:t>
            </a:r>
            <a:r>
              <a:rPr lang="en-US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-</a:t>
            </a: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Δήμος Σπάρτης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sp>
        <p:nvSpPr>
          <p:cNvPr id="11" name="1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7A0AD-5B17-4F04-BABE-53E448ED2927}" type="slidenum">
              <a:rPr lang="en-US" smtClean="0"/>
              <a:pPr/>
              <a:t>30</a:t>
            </a:fld>
            <a:endParaRPr lang="en-US" dirty="0"/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746C8CE-27CD-4C51-9680-C874157449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803" y="638174"/>
            <a:ext cx="4398394" cy="621982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72E88434-BB95-44A5-8A0C-C7B28A6C1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89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Β</a:t>
            </a:r>
            <a:r>
              <a:rPr lang="en-US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-</a:t>
            </a: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Δήμος Σπάρτης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23C9788-0751-47AE-A13D-307F767CA4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111" y="638174"/>
            <a:ext cx="4398394" cy="621982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2099F3C-0923-4C67-A16F-517AD2F6A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89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Β</a:t>
            </a:r>
            <a:r>
              <a:rPr lang="en-US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-</a:t>
            </a:r>
            <a:r>
              <a:rPr lang="el-GR" sz="2400" b="1" spc="300" dirty="0" err="1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Άρνα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EF8F3B1-04F9-444C-92DA-FCD4B31D1B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96" y="867313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A85DBBA9-1A96-4E61-961D-BBFE7FD2C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89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Β</a:t>
            </a:r>
            <a:r>
              <a:rPr lang="en-US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-</a:t>
            </a:r>
            <a:r>
              <a:rPr lang="el-GR" sz="2400" b="1" spc="300" dirty="0" err="1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Γεωργίτσι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1FC0C83-328B-4961-934C-F2DA37EBB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93" y="977105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8BEFBB5C-D247-46DA-8C88-77F001238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897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Β</a:t>
            </a:r>
            <a:r>
              <a:rPr lang="en-US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-</a:t>
            </a: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Καρυές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195E213-0611-47FA-89E6-074721FF17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93" y="840626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2349A0DB-3701-47FE-A729-497088DA0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89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Β</a:t>
            </a:r>
            <a:r>
              <a:rPr lang="en-US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-</a:t>
            </a:r>
            <a:r>
              <a:rPr lang="el-GR" sz="2400" b="1" spc="300" dirty="0" err="1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Καστόρειο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082AF49-DEF6-4952-AF89-F8E96B7BCC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59" y="867313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A0435502-A896-4F83-BA77-BC4670855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51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Β</a:t>
            </a:r>
            <a:r>
              <a:rPr lang="en-US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-</a:t>
            </a: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Μυστράς (αρχαιολογικός χώρος)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6D826C6-9925-4C2C-884A-584F5F3F97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4" y="995761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172B3461-AC16-42FC-A6F5-3C6D9C19D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51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Β</a:t>
            </a:r>
            <a:r>
              <a:rPr lang="en-US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-</a:t>
            </a: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Μυστράς (οικισμός)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D486249-2B32-4277-AC6A-55F2AB7ED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98" y="949199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ABDB8C84-07F5-4C05-BD4F-A96EA880C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7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Β</a:t>
            </a:r>
            <a:r>
              <a:rPr lang="en-US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-</a:t>
            </a:r>
            <a:r>
              <a:rPr lang="el-GR" sz="2400" b="1" spc="300" dirty="0" err="1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Ξηροκάμπι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C002B39B-159D-4857-BA7E-CC8617314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6" y="867922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4D605D75-5C66-4454-A39C-03097619A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81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Β</a:t>
            </a:r>
            <a:r>
              <a:rPr lang="en-US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-</a:t>
            </a: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Πολύδροσο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C51BC16-A5EA-4745-89EF-CFEC41CF9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3" y="766719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48430B4-0050-4858-950C-3E1BF810A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76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dirty="0">
                <a:latin typeface="Bahnschrift" pitchFamily="34" charset="0"/>
              </a:rPr>
              <a:t>Εκτίμηση Διείσδυσης Η/Ο</a:t>
            </a:r>
            <a:endParaRPr lang="en-US" sz="2400" b="1" dirty="0">
              <a:latin typeface="Bahnschrift" pitchFamily="34" charset="0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5 - Γράφημα">
            <a:extLst>
              <a:ext uri="{FF2B5EF4-FFF2-40B4-BE49-F238E27FC236}">
                <a16:creationId xmlns:a16="http://schemas.microsoft.com/office/drawing/2014/main" id="{AC0D8CED-C938-4334-B25A-6A7809C94AA6}"/>
              </a:ext>
            </a:extLst>
          </p:cNvPr>
          <p:cNvGraphicFramePr/>
          <p:nvPr/>
        </p:nvGraphicFramePr>
        <p:xfrm>
          <a:off x="845127" y="1288473"/>
          <a:ext cx="6539345" cy="4052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Εικόνα 6">
            <a:extLst>
              <a:ext uri="{FF2B5EF4-FFF2-40B4-BE49-F238E27FC236}">
                <a16:creationId xmlns:a16="http://schemas.microsoft.com/office/drawing/2014/main" id="{26EA66E1-F464-4460-AB14-16DF689BE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773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Β</a:t>
            </a:r>
            <a:r>
              <a:rPr lang="en-US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-</a:t>
            </a: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Σπάρτη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C549AF7-8976-4C56-A99C-44175D1AB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33" y="922513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9956E4F-D0B5-4AD0-A8B0-A8792141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833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Β</a:t>
            </a:r>
            <a:r>
              <a:rPr lang="en-US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 | </a:t>
            </a: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Συνολικός πίνακας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sp>
        <p:nvSpPr>
          <p:cNvPr id="11" name="1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7A0AD-5B17-4F04-BABE-53E448ED2927}" type="slidenum">
              <a:rPr lang="en-US" smtClean="0"/>
              <a:pPr/>
              <a:t>41</a:t>
            </a:fld>
            <a:endParaRPr lang="en-US"/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A703A57-9050-4F91-8CAD-5B75B6581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382058"/>
              </p:ext>
            </p:extLst>
          </p:nvPr>
        </p:nvGraphicFramePr>
        <p:xfrm>
          <a:off x="71562" y="1103957"/>
          <a:ext cx="8086478" cy="387758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00777">
                  <a:extLst>
                    <a:ext uri="{9D8B030D-6E8A-4147-A177-3AD203B41FA5}">
                      <a16:colId xmlns:a16="http://schemas.microsoft.com/office/drawing/2014/main" val="2945727825"/>
                    </a:ext>
                  </a:extLst>
                </a:gridCol>
                <a:gridCol w="638210">
                  <a:extLst>
                    <a:ext uri="{9D8B030D-6E8A-4147-A177-3AD203B41FA5}">
                      <a16:colId xmlns:a16="http://schemas.microsoft.com/office/drawing/2014/main" val="1080907940"/>
                    </a:ext>
                  </a:extLst>
                </a:gridCol>
                <a:gridCol w="752123">
                  <a:extLst>
                    <a:ext uri="{9D8B030D-6E8A-4147-A177-3AD203B41FA5}">
                      <a16:colId xmlns:a16="http://schemas.microsoft.com/office/drawing/2014/main" val="1814033570"/>
                    </a:ext>
                  </a:extLst>
                </a:gridCol>
                <a:gridCol w="984474">
                  <a:extLst>
                    <a:ext uri="{9D8B030D-6E8A-4147-A177-3AD203B41FA5}">
                      <a16:colId xmlns:a16="http://schemas.microsoft.com/office/drawing/2014/main" val="3415247080"/>
                    </a:ext>
                  </a:extLst>
                </a:gridCol>
                <a:gridCol w="692527">
                  <a:extLst>
                    <a:ext uri="{9D8B030D-6E8A-4147-A177-3AD203B41FA5}">
                      <a16:colId xmlns:a16="http://schemas.microsoft.com/office/drawing/2014/main" val="1136539198"/>
                    </a:ext>
                  </a:extLst>
                </a:gridCol>
                <a:gridCol w="771739">
                  <a:extLst>
                    <a:ext uri="{9D8B030D-6E8A-4147-A177-3AD203B41FA5}">
                      <a16:colId xmlns:a16="http://schemas.microsoft.com/office/drawing/2014/main" val="574961284"/>
                    </a:ext>
                  </a:extLst>
                </a:gridCol>
                <a:gridCol w="684985">
                  <a:extLst>
                    <a:ext uri="{9D8B030D-6E8A-4147-A177-3AD203B41FA5}">
                      <a16:colId xmlns:a16="http://schemas.microsoft.com/office/drawing/2014/main" val="4226595511"/>
                    </a:ext>
                  </a:extLst>
                </a:gridCol>
                <a:gridCol w="733265">
                  <a:extLst>
                    <a:ext uri="{9D8B030D-6E8A-4147-A177-3AD203B41FA5}">
                      <a16:colId xmlns:a16="http://schemas.microsoft.com/office/drawing/2014/main" val="3656116565"/>
                    </a:ext>
                  </a:extLst>
                </a:gridCol>
                <a:gridCol w="733265">
                  <a:extLst>
                    <a:ext uri="{9D8B030D-6E8A-4147-A177-3AD203B41FA5}">
                      <a16:colId xmlns:a16="http://schemas.microsoft.com/office/drawing/2014/main" val="3176830931"/>
                    </a:ext>
                  </a:extLst>
                </a:gridCol>
                <a:gridCol w="761933">
                  <a:extLst>
                    <a:ext uri="{9D8B030D-6E8A-4147-A177-3AD203B41FA5}">
                      <a16:colId xmlns:a16="http://schemas.microsoft.com/office/drawing/2014/main" val="1498590008"/>
                    </a:ext>
                  </a:extLst>
                </a:gridCol>
                <a:gridCol w="933180">
                  <a:extLst>
                    <a:ext uri="{9D8B030D-6E8A-4147-A177-3AD203B41FA5}">
                      <a16:colId xmlns:a16="http://schemas.microsoft.com/office/drawing/2014/main" val="1550889212"/>
                    </a:ext>
                  </a:extLst>
                </a:gridCol>
              </a:tblGrid>
              <a:tr h="437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700" dirty="0">
                          <a:effectLst/>
                        </a:rPr>
                        <a:t>Α/Α</a:t>
                      </a:r>
                      <a:endParaRPr lang="el-GR" sz="9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ΚΩΔΙΚΟΣ</a:t>
                      </a:r>
                      <a:endParaRPr lang="el-GR" sz="9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ΟΙΚΙΣΜΟΣ</a:t>
                      </a:r>
                      <a:endParaRPr lang="el-GR" sz="9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ΘΕΣΗ</a:t>
                      </a:r>
                      <a:endParaRPr lang="el-GR" sz="9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ΤΥΠΟΣ </a:t>
                      </a:r>
                      <a:r>
                        <a:rPr lang="en-US" sz="700">
                          <a:effectLst/>
                        </a:rPr>
                        <a:t> ΦΟΡΤΙΣΤ</a:t>
                      </a:r>
                      <a:r>
                        <a:rPr lang="el-GR" sz="700">
                          <a:effectLst/>
                        </a:rPr>
                        <a:t>Η</a:t>
                      </a:r>
                      <a:endParaRPr lang="el-GR" sz="9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ΑΡΙΘΜΟΣ ΦΟΡΤΙΣΤΩΝ</a:t>
                      </a:r>
                      <a:endParaRPr lang="el-GR" sz="9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ΘΕΣΕΙΣ ΦΟΡΤΙΣΗΣ</a:t>
                      </a:r>
                      <a:endParaRPr lang="el-GR" sz="9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(ΣΥΝΟΛΟ</a:t>
                      </a:r>
                      <a:endParaRPr lang="el-GR" sz="9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ΘΕΣΕΙΣ ΦΟΡΤΙΣΗΣ ΙΧ</a:t>
                      </a:r>
                      <a:endParaRPr lang="el-GR" sz="9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Χ</a:t>
                      </a:r>
                      <a:endParaRPr lang="el-GR" sz="9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Υ</a:t>
                      </a:r>
                      <a:endParaRPr lang="el-GR" sz="9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ΕΤΟΣ ΤΟΠΟΘΕΤΗΣΗΣ</a:t>
                      </a:r>
                      <a:endParaRPr lang="el-GR" sz="9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ctr"/>
                </a:tc>
                <a:extLst>
                  <a:ext uri="{0D108BD9-81ED-4DB2-BD59-A6C34878D82A}">
                    <a16:rowId xmlns:a16="http://schemas.microsoft.com/office/drawing/2014/main" val="1761568725"/>
                  </a:ext>
                </a:extLst>
              </a:tr>
              <a:tr h="2760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 dirty="0">
                          <a:effectLst/>
                        </a:rPr>
                        <a:t>1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S001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Μυστράς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 err="1">
                          <a:effectLst/>
                        </a:rPr>
                        <a:t>Μυστράς</a:t>
                      </a:r>
                      <a:r>
                        <a:rPr lang="en-US" sz="1000" dirty="0">
                          <a:effectLst/>
                        </a:rPr>
                        <a:t> (</a:t>
                      </a:r>
                      <a:r>
                        <a:rPr lang="en-US" sz="1000" dirty="0" err="1">
                          <a:effectLst/>
                        </a:rPr>
                        <a:t>οικισμός</a:t>
                      </a:r>
                      <a:r>
                        <a:rPr lang="en-US" sz="1000" dirty="0">
                          <a:effectLst/>
                        </a:rPr>
                        <a:t>)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AC 22kW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355347.82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4103498.86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extLst>
                  <a:ext uri="{0D108BD9-81ED-4DB2-BD59-A6C34878D82A}">
                    <a16:rowId xmlns:a16="http://schemas.microsoft.com/office/drawing/2014/main" val="1621865383"/>
                  </a:ext>
                </a:extLst>
              </a:tr>
              <a:tr h="2760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 dirty="0">
                          <a:effectLst/>
                        </a:rPr>
                        <a:t>2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S002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 err="1">
                          <a:effectLst/>
                        </a:rPr>
                        <a:t>Μυστράς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Μυστράς (αρχ. χώρος)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AC 22kW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4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354877.71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4104315.61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extLst>
                  <a:ext uri="{0D108BD9-81ED-4DB2-BD59-A6C34878D82A}">
                    <a16:rowId xmlns:a16="http://schemas.microsoft.com/office/drawing/2014/main" val="3409941442"/>
                  </a:ext>
                </a:extLst>
              </a:tr>
              <a:tr h="2760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3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S003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Καστόρειο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Κα</a:t>
                      </a:r>
                      <a:r>
                        <a:rPr lang="en-US" sz="1000" dirty="0" err="1">
                          <a:effectLst/>
                        </a:rPr>
                        <a:t>στόρειο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AC 22kW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349311.66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4114862.69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extLst>
                  <a:ext uri="{0D108BD9-81ED-4DB2-BD59-A6C34878D82A}">
                    <a16:rowId xmlns:a16="http://schemas.microsoft.com/office/drawing/2014/main" val="4285743739"/>
                  </a:ext>
                </a:extLst>
              </a:tr>
              <a:tr h="2760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4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S004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Πολύδροσο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Πολύδροσο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375080.76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4115041.29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extLst>
                  <a:ext uri="{0D108BD9-81ED-4DB2-BD59-A6C34878D82A}">
                    <a16:rowId xmlns:a16="http://schemas.microsoft.com/office/drawing/2014/main" val="3975315983"/>
                  </a:ext>
                </a:extLst>
              </a:tr>
              <a:tr h="2760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5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S005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Άρνα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Άρνα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358527.23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4082291.59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extLst>
                  <a:ext uri="{0D108BD9-81ED-4DB2-BD59-A6C34878D82A}">
                    <a16:rowId xmlns:a16="http://schemas.microsoft.com/office/drawing/2014/main" val="3117418987"/>
                  </a:ext>
                </a:extLst>
              </a:tr>
              <a:tr h="2760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6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S006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Γεωργίτσι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Γεωργίτσι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346934.6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4117006.35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extLst>
                  <a:ext uri="{0D108BD9-81ED-4DB2-BD59-A6C34878D82A}">
                    <a16:rowId xmlns:a16="http://schemas.microsoft.com/office/drawing/2014/main" val="3092872576"/>
                  </a:ext>
                </a:extLst>
              </a:tr>
              <a:tr h="2760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7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S007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Ξηροκάμπι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Ξηροκάμπι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361877.54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4091160.67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extLst>
                  <a:ext uri="{0D108BD9-81ED-4DB2-BD59-A6C34878D82A}">
                    <a16:rowId xmlns:a16="http://schemas.microsoft.com/office/drawing/2014/main" val="1670702185"/>
                  </a:ext>
                </a:extLst>
              </a:tr>
              <a:tr h="2760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8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S008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Καρυές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Καρυές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366958.22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4128111.16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extLst>
                  <a:ext uri="{0D108BD9-81ED-4DB2-BD59-A6C34878D82A}">
                    <a16:rowId xmlns:a16="http://schemas.microsoft.com/office/drawing/2014/main" val="359587469"/>
                  </a:ext>
                </a:extLst>
              </a:tr>
              <a:tr h="2760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9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S009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Σπάρτη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Πανεπιστήμιο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361219.92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4103462.79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 dirty="0">
                          <a:effectLst/>
                        </a:rPr>
                        <a:t>1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extLst>
                  <a:ext uri="{0D108BD9-81ED-4DB2-BD59-A6C34878D82A}">
                    <a16:rowId xmlns:a16="http://schemas.microsoft.com/office/drawing/2014/main" val="1534714941"/>
                  </a:ext>
                </a:extLst>
              </a:tr>
              <a:tr h="2760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10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S010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Σπάρτη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Στάδιο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360102.69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4104494.73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 dirty="0">
                          <a:effectLst/>
                        </a:rPr>
                        <a:t>1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extLst>
                  <a:ext uri="{0D108BD9-81ED-4DB2-BD59-A6C34878D82A}">
                    <a16:rowId xmlns:a16="http://schemas.microsoft.com/office/drawing/2014/main" val="2957028731"/>
                  </a:ext>
                </a:extLst>
              </a:tr>
              <a:tr h="2760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11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S011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Σπάρτη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Λεωνίδου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360007.8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4103876.9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 dirty="0">
                          <a:effectLst/>
                        </a:rPr>
                        <a:t>1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extLst>
                  <a:ext uri="{0D108BD9-81ED-4DB2-BD59-A6C34878D82A}">
                    <a16:rowId xmlns:a16="http://schemas.microsoft.com/office/drawing/2014/main" val="1967546901"/>
                  </a:ext>
                </a:extLst>
              </a:tr>
            </a:tbl>
          </a:graphicData>
        </a:graphic>
      </p:graphicFrame>
      <p:pic>
        <p:nvPicPr>
          <p:cNvPr id="6" name="Εικόνα 5">
            <a:extLst>
              <a:ext uri="{FF2B5EF4-FFF2-40B4-BE49-F238E27FC236}">
                <a16:creationId xmlns:a16="http://schemas.microsoft.com/office/drawing/2014/main" id="{1E283C30-A94D-4A37-8C7F-52663D6F6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063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98056"/>
              </p:ext>
            </p:extLst>
          </p:nvPr>
        </p:nvGraphicFramePr>
        <p:xfrm>
          <a:off x="0" y="946624"/>
          <a:ext cx="8070573" cy="338064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99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0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25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11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02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36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8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82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04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3134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760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 dirty="0">
                          <a:effectLst/>
                        </a:rPr>
                        <a:t>12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S012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 err="1">
                          <a:effectLst/>
                        </a:rPr>
                        <a:t>Σπάρτη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Αρχιδάμου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360588.67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4104115.81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 dirty="0">
                          <a:effectLst/>
                        </a:rPr>
                        <a:t>1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0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13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S013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 err="1">
                          <a:effectLst/>
                        </a:rPr>
                        <a:t>Σπάρτη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 err="1">
                          <a:effectLst/>
                        </a:rPr>
                        <a:t>Όθωνος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Αμαλίας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360575.47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4103750.28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 dirty="0">
                          <a:effectLst/>
                        </a:rPr>
                        <a:t>1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0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14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S014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Σπάρτη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 err="1">
                          <a:effectLst/>
                        </a:rPr>
                        <a:t>Θερμοπυλών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AC 22kW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360714.32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4104490.93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0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15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S015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Σπάρτη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Πλατανίστα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AC 22kW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359604.74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4104336.78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0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16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S016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Σπάρτη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Γκορτζολόγλου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360310.67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4103544.95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0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17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S017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Σπάρτη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Αγίου Νίκωνος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360572.21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4103535.13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0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18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S018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Σπάρτη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Νεκροταφείο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360978.82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4103572.44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0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19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S019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Σπάρτη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Διόσκουρων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359766.62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4104094.1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 dirty="0">
                          <a:effectLst/>
                        </a:rPr>
                        <a:t>2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20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S020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Σπάρτη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Δημοτικός Χώρος Στάθμευσης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AC 22kW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360460.21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4103882.9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 dirty="0">
                          <a:effectLst/>
                        </a:rPr>
                        <a:t>1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1781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00">
                          <a:effectLst/>
                        </a:rPr>
                        <a:t>ΣΥΝΟΛΟ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</a:rPr>
                        <a:t>21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</a:rPr>
                        <a:t>39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</a:rPr>
                        <a:t>39</a:t>
                      </a:r>
                      <a:endParaRPr lang="el-GR" sz="105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11" marR="39411" marT="0" marB="0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050" dirty="0">
                          <a:effectLst/>
                        </a:rPr>
                        <a:t> </a:t>
                      </a:r>
                      <a:endParaRPr lang="el-GR" sz="105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Εικόνα 2">
            <a:extLst>
              <a:ext uri="{FF2B5EF4-FFF2-40B4-BE49-F238E27FC236}">
                <a16:creationId xmlns:a16="http://schemas.microsoft.com/office/drawing/2014/main" id="{F9D51764-AF32-4B9B-8BCF-686944BCB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A66593-95E3-460E-9AE0-8427E19AAFD2}"/>
              </a:ext>
            </a:extLst>
          </p:cNvPr>
          <p:cNvSpPr txBox="1"/>
          <p:nvPr/>
        </p:nvSpPr>
        <p:spPr>
          <a:xfrm>
            <a:off x="835357" y="3130041"/>
            <a:ext cx="3472175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l-GR" sz="4000" b="1" dirty="0">
                <a:latin typeface="Bahnschrift Condensed" panose="020B0502040204020203" pitchFamily="34" charset="0"/>
                <a:ea typeface="+mj-ea"/>
                <a:cs typeface="+mj-cs"/>
              </a:rPr>
              <a:t>Προτεινόμενο Οριστικό Σενάριο | χρονικός προγραμματισμός</a:t>
            </a:r>
            <a:endParaRPr lang="en-US" sz="4000" b="1" dirty="0"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315431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391886"/>
            <a:ext cx="4507025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D:\Έγγραφα\διαφορα\sfio\παρουσιαση\produc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4495" y="1895947"/>
            <a:ext cx="2974818" cy="2974818"/>
          </a:xfrm>
          <a:prstGeom prst="rect">
            <a:avLst/>
          </a:prstGeom>
          <a:noFill/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F86BC5D7-1FFA-423F-840E-19F6F9D0D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305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Προτεινόμενο Οριστικό σενάριο</a:t>
            </a:r>
            <a:r>
              <a:rPr lang="en-US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– Σενάριο Α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sp>
        <p:nvSpPr>
          <p:cNvPr id="11" name="1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7A0AD-5B17-4F04-BABE-53E448ED2927}" type="slidenum">
              <a:rPr lang="en-US" smtClean="0"/>
              <a:pPr/>
              <a:t>44</a:t>
            </a:fld>
            <a:endParaRPr lang="en-US"/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779C77C-D541-4861-976A-717DA113E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47" y="638174"/>
            <a:ext cx="4398394" cy="621982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606CCB0-1F34-44F9-A72D-FBC2FFC14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897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Προτεινόμενο Οριστικό σενάριο</a:t>
            </a:r>
            <a:r>
              <a:rPr lang="en-US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– Σενάριο Α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DDE7830-BD15-4279-9ABC-F96307F07E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68" y="881570"/>
            <a:ext cx="7636209" cy="54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0A787E08-B91C-4922-85CC-FD695A3C6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516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Προτεινόμενο Οριστικό σενάριο</a:t>
            </a:r>
            <a:r>
              <a:rPr lang="en-US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– Σενάριο Α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- TextBox"/>
          <p:cNvSpPr txBox="1"/>
          <p:nvPr/>
        </p:nvSpPr>
        <p:spPr>
          <a:xfrm>
            <a:off x="3392104" y="704059"/>
            <a:ext cx="340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</a:t>
            </a:r>
            <a:r>
              <a:rPr lang="el-GR" baseline="30000" dirty="0"/>
              <a:t>ο</a:t>
            </a:r>
            <a:r>
              <a:rPr lang="el-GR" dirty="0"/>
              <a:t> έτος υλοποίησης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0F8DE0-B6A3-46A1-BFCF-EE6E9E91A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133044"/>
              </p:ext>
            </p:extLst>
          </p:nvPr>
        </p:nvGraphicFramePr>
        <p:xfrm>
          <a:off x="245660" y="1165700"/>
          <a:ext cx="7820167" cy="5026368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18905">
                  <a:extLst>
                    <a:ext uri="{9D8B030D-6E8A-4147-A177-3AD203B41FA5}">
                      <a16:colId xmlns:a16="http://schemas.microsoft.com/office/drawing/2014/main" val="2662929219"/>
                    </a:ext>
                  </a:extLst>
                </a:gridCol>
                <a:gridCol w="543268">
                  <a:extLst>
                    <a:ext uri="{9D8B030D-6E8A-4147-A177-3AD203B41FA5}">
                      <a16:colId xmlns:a16="http://schemas.microsoft.com/office/drawing/2014/main" val="3489116975"/>
                    </a:ext>
                  </a:extLst>
                </a:gridCol>
                <a:gridCol w="930612">
                  <a:extLst>
                    <a:ext uri="{9D8B030D-6E8A-4147-A177-3AD203B41FA5}">
                      <a16:colId xmlns:a16="http://schemas.microsoft.com/office/drawing/2014/main" val="1699814468"/>
                    </a:ext>
                  </a:extLst>
                </a:gridCol>
                <a:gridCol w="932023">
                  <a:extLst>
                    <a:ext uri="{9D8B030D-6E8A-4147-A177-3AD203B41FA5}">
                      <a16:colId xmlns:a16="http://schemas.microsoft.com/office/drawing/2014/main" val="2527319795"/>
                    </a:ext>
                  </a:extLst>
                </a:gridCol>
                <a:gridCol w="646278">
                  <a:extLst>
                    <a:ext uri="{9D8B030D-6E8A-4147-A177-3AD203B41FA5}">
                      <a16:colId xmlns:a16="http://schemas.microsoft.com/office/drawing/2014/main" val="3570361332"/>
                    </a:ext>
                  </a:extLst>
                </a:gridCol>
                <a:gridCol w="723242">
                  <a:extLst>
                    <a:ext uri="{9D8B030D-6E8A-4147-A177-3AD203B41FA5}">
                      <a16:colId xmlns:a16="http://schemas.microsoft.com/office/drawing/2014/main" val="2477283632"/>
                    </a:ext>
                  </a:extLst>
                </a:gridCol>
                <a:gridCol w="627797">
                  <a:extLst>
                    <a:ext uri="{9D8B030D-6E8A-4147-A177-3AD203B41FA5}">
                      <a16:colId xmlns:a16="http://schemas.microsoft.com/office/drawing/2014/main" val="147670030"/>
                    </a:ext>
                  </a:extLst>
                </a:gridCol>
                <a:gridCol w="568041">
                  <a:extLst>
                    <a:ext uri="{9D8B030D-6E8A-4147-A177-3AD203B41FA5}">
                      <a16:colId xmlns:a16="http://schemas.microsoft.com/office/drawing/2014/main" val="518650739"/>
                    </a:ext>
                  </a:extLst>
                </a:gridCol>
                <a:gridCol w="812082">
                  <a:extLst>
                    <a:ext uri="{9D8B030D-6E8A-4147-A177-3AD203B41FA5}">
                      <a16:colId xmlns:a16="http://schemas.microsoft.com/office/drawing/2014/main" val="2287286918"/>
                    </a:ext>
                  </a:extLst>
                </a:gridCol>
                <a:gridCol w="727416">
                  <a:extLst>
                    <a:ext uri="{9D8B030D-6E8A-4147-A177-3AD203B41FA5}">
                      <a16:colId xmlns:a16="http://schemas.microsoft.com/office/drawing/2014/main" val="2839875630"/>
                    </a:ext>
                  </a:extLst>
                </a:gridCol>
                <a:gridCol w="990503">
                  <a:extLst>
                    <a:ext uri="{9D8B030D-6E8A-4147-A177-3AD203B41FA5}">
                      <a16:colId xmlns:a16="http://schemas.microsoft.com/office/drawing/2014/main" val="2951026928"/>
                    </a:ext>
                  </a:extLst>
                </a:gridCol>
              </a:tblGrid>
              <a:tr h="6170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Α/Α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ΚΩΔΙΚΟΣ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ΟΙΚΙΣΜΟΣ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ΘΕΣΗ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ΤΥΠΟΣ </a:t>
                      </a:r>
                      <a:r>
                        <a:rPr lang="en-US" sz="800" dirty="0">
                          <a:effectLst/>
                        </a:rPr>
                        <a:t> ΦΟΡΤΙΣΤ</a:t>
                      </a:r>
                      <a:r>
                        <a:rPr lang="el-GR" sz="800" dirty="0">
                          <a:effectLst/>
                        </a:rPr>
                        <a:t>Η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ΑΡΙΘΜΟΣ ΦΟΡΤΙΣΤΩΝ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ΘΕΣΕΙΣ ΦΟΡΤΙΣΗΣ</a:t>
                      </a:r>
                      <a:endParaRPr lang="el-GR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(ΣΥΝΟΛΟ)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ΘΕΣΕΙΣ ΦΟΡΤΙΣΗΣ ΙΧ 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Χ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Υ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ΕΤΟΣ ΤΟΠΟΘΕΤΗΣΗΣ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ctr"/>
                </a:tc>
                <a:extLst>
                  <a:ext uri="{0D108BD9-81ED-4DB2-BD59-A6C34878D82A}">
                    <a16:rowId xmlns:a16="http://schemas.microsoft.com/office/drawing/2014/main" val="343636030"/>
                  </a:ext>
                </a:extLst>
              </a:tr>
              <a:tr h="182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S001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Μαγούλα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Μαγούλα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358065.76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4104622.37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extLst>
                  <a:ext uri="{0D108BD9-81ED-4DB2-BD59-A6C34878D82A}">
                    <a16:rowId xmlns:a16="http://schemas.microsoft.com/office/drawing/2014/main" val="3600375730"/>
                  </a:ext>
                </a:extLst>
              </a:tr>
              <a:tr h="182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S002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Ξηροκάμπι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 err="1">
                          <a:effectLst/>
                        </a:rPr>
                        <a:t>Ξηροκάμ</a:t>
                      </a:r>
                      <a:r>
                        <a:rPr lang="en-US" sz="900" dirty="0">
                          <a:effectLst/>
                        </a:rPr>
                        <a:t>πι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361877.33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4091160.36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extLst>
                  <a:ext uri="{0D108BD9-81ED-4DB2-BD59-A6C34878D82A}">
                    <a16:rowId xmlns:a16="http://schemas.microsoft.com/office/drawing/2014/main" val="3284241173"/>
                  </a:ext>
                </a:extLst>
              </a:tr>
              <a:tr h="182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3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S004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Αμύκλες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Αμύκλες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360778.18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4098431.85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extLst>
                  <a:ext uri="{0D108BD9-81ED-4DB2-BD59-A6C34878D82A}">
                    <a16:rowId xmlns:a16="http://schemas.microsoft.com/office/drawing/2014/main" val="847203275"/>
                  </a:ext>
                </a:extLst>
              </a:tr>
              <a:tr h="182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S014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Καρυές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Καρυές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AC 22kW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366961.76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4128109.54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extLst>
                  <a:ext uri="{0D108BD9-81ED-4DB2-BD59-A6C34878D82A}">
                    <a16:rowId xmlns:a16="http://schemas.microsoft.com/office/drawing/2014/main" val="4076431878"/>
                  </a:ext>
                </a:extLst>
              </a:tr>
              <a:tr h="182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5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S015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Σπάρτη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Πανεπιστήμιο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361219.92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4103462.79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extLst>
                  <a:ext uri="{0D108BD9-81ED-4DB2-BD59-A6C34878D82A}">
                    <a16:rowId xmlns:a16="http://schemas.microsoft.com/office/drawing/2014/main" val="2646097316"/>
                  </a:ext>
                </a:extLst>
              </a:tr>
              <a:tr h="182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6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S016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Σπάρτη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Στάδιο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360102.69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4104494.73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extLst>
                  <a:ext uri="{0D108BD9-81ED-4DB2-BD59-A6C34878D82A}">
                    <a16:rowId xmlns:a16="http://schemas.microsoft.com/office/drawing/2014/main" val="2396228844"/>
                  </a:ext>
                </a:extLst>
              </a:tr>
              <a:tr h="182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7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S017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Σπάρτη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Λεωνίδου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360007.80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4103876.90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extLst>
                  <a:ext uri="{0D108BD9-81ED-4DB2-BD59-A6C34878D82A}">
                    <a16:rowId xmlns:a16="http://schemas.microsoft.com/office/drawing/2014/main" val="3586669215"/>
                  </a:ext>
                </a:extLst>
              </a:tr>
              <a:tr h="393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8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S018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Μυστράς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Αρχαιολογικός χώρος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2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354877.72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4104315.59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extLst>
                  <a:ext uri="{0D108BD9-81ED-4DB2-BD59-A6C34878D82A}">
                    <a16:rowId xmlns:a16="http://schemas.microsoft.com/office/drawing/2014/main" val="3628564181"/>
                  </a:ext>
                </a:extLst>
              </a:tr>
              <a:tr h="182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9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S019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Σπάρτη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Αρχιδάμου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360588.67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4104115.81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extLst>
                  <a:ext uri="{0D108BD9-81ED-4DB2-BD59-A6C34878D82A}">
                    <a16:rowId xmlns:a16="http://schemas.microsoft.com/office/drawing/2014/main" val="506699956"/>
                  </a:ext>
                </a:extLst>
              </a:tr>
              <a:tr h="393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10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S020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Σπάρτη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Όθωνος Αμαλίας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360575.47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4103750.28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extLst>
                  <a:ext uri="{0D108BD9-81ED-4DB2-BD59-A6C34878D82A}">
                    <a16:rowId xmlns:a16="http://schemas.microsoft.com/office/drawing/2014/main" val="2505931558"/>
                  </a:ext>
                </a:extLst>
              </a:tr>
              <a:tr h="182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S021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Σπάρτη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Θερμοπυλών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360714.32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4104490.93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extLst>
                  <a:ext uri="{0D108BD9-81ED-4DB2-BD59-A6C34878D82A}">
                    <a16:rowId xmlns:a16="http://schemas.microsoft.com/office/drawing/2014/main" val="3380995948"/>
                  </a:ext>
                </a:extLst>
              </a:tr>
              <a:tr h="182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S022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Σπάρτη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Πλατανίστα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359604.74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4104336.78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extLst>
                  <a:ext uri="{0D108BD9-81ED-4DB2-BD59-A6C34878D82A}">
                    <a16:rowId xmlns:a16="http://schemas.microsoft.com/office/drawing/2014/main" val="1310406457"/>
                  </a:ext>
                </a:extLst>
              </a:tr>
              <a:tr h="393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13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S023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Σπάρτη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Γκορτζολόγλου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360310.67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4103544.95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extLst>
                  <a:ext uri="{0D108BD9-81ED-4DB2-BD59-A6C34878D82A}">
                    <a16:rowId xmlns:a16="http://schemas.microsoft.com/office/drawing/2014/main" val="1283038869"/>
                  </a:ext>
                </a:extLst>
              </a:tr>
              <a:tr h="182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S024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Σπάρτη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Αγίου Νίκωνος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360572.21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4103535.13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extLst>
                  <a:ext uri="{0D108BD9-81ED-4DB2-BD59-A6C34878D82A}">
                    <a16:rowId xmlns:a16="http://schemas.microsoft.com/office/drawing/2014/main" val="2651415817"/>
                  </a:ext>
                </a:extLst>
              </a:tr>
              <a:tr h="182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15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S025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Σπάρτη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Νεκροταφείο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360978.82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4103572.44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extLst>
                  <a:ext uri="{0D108BD9-81ED-4DB2-BD59-A6C34878D82A}">
                    <a16:rowId xmlns:a16="http://schemas.microsoft.com/office/drawing/2014/main" val="3274135199"/>
                  </a:ext>
                </a:extLst>
              </a:tr>
              <a:tr h="182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16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S026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Σπάρτη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Διόσκουρων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359766.62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4104094.10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extLst>
                  <a:ext uri="{0D108BD9-81ED-4DB2-BD59-A6C34878D82A}">
                    <a16:rowId xmlns:a16="http://schemas.microsoft.com/office/drawing/2014/main" val="991594145"/>
                  </a:ext>
                </a:extLst>
              </a:tr>
              <a:tr h="6047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17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S02</a:t>
                      </a:r>
                      <a:r>
                        <a:rPr lang="el-GR" sz="900">
                          <a:effectLst/>
                        </a:rPr>
                        <a:t>7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Σπάρτη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Δημοτικός Χώρος Στάθμευσης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360460.21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4103882.90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extLst>
                  <a:ext uri="{0D108BD9-81ED-4DB2-BD59-A6C34878D82A}">
                    <a16:rowId xmlns:a16="http://schemas.microsoft.com/office/drawing/2014/main" val="850814302"/>
                  </a:ext>
                </a:extLst>
              </a:tr>
              <a:tr h="250912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ΣΥΝΟΛΟ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17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31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31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34" marR="68534" marT="0" marB="0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200" dirty="0">
                          <a:effectLst/>
                        </a:rPr>
                        <a:t> 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017532"/>
                  </a:ext>
                </a:extLst>
              </a:tr>
            </a:tbl>
          </a:graphicData>
        </a:graphic>
      </p:graphicFrame>
      <p:pic>
        <p:nvPicPr>
          <p:cNvPr id="6" name="Εικόνα 5">
            <a:extLst>
              <a:ext uri="{FF2B5EF4-FFF2-40B4-BE49-F238E27FC236}">
                <a16:creationId xmlns:a16="http://schemas.microsoft.com/office/drawing/2014/main" id="{FD4DD546-8761-4B12-93F6-AAF08DE3F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128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Προτεινόμενο Οριστικό σενάριο</a:t>
            </a:r>
            <a:r>
              <a:rPr lang="en-US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– Σενάριο Α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- TextBox"/>
          <p:cNvSpPr txBox="1"/>
          <p:nvPr/>
        </p:nvSpPr>
        <p:spPr>
          <a:xfrm>
            <a:off x="3476451" y="777923"/>
            <a:ext cx="2153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2</a:t>
            </a:r>
            <a:r>
              <a:rPr lang="el-GR" baseline="30000" dirty="0"/>
              <a:t>ο</a:t>
            </a:r>
            <a:r>
              <a:rPr lang="el-GR" dirty="0"/>
              <a:t> έτος υλοποίησης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2D90F7B-4CD8-4C11-BD16-29EDEA6EB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486502"/>
              </p:ext>
            </p:extLst>
          </p:nvPr>
        </p:nvGraphicFramePr>
        <p:xfrm>
          <a:off x="300251" y="1270057"/>
          <a:ext cx="7929349" cy="545227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24463">
                  <a:extLst>
                    <a:ext uri="{9D8B030D-6E8A-4147-A177-3AD203B41FA5}">
                      <a16:colId xmlns:a16="http://schemas.microsoft.com/office/drawing/2014/main" val="1044073934"/>
                    </a:ext>
                  </a:extLst>
                </a:gridCol>
                <a:gridCol w="660586">
                  <a:extLst>
                    <a:ext uri="{9D8B030D-6E8A-4147-A177-3AD203B41FA5}">
                      <a16:colId xmlns:a16="http://schemas.microsoft.com/office/drawing/2014/main" val="824420767"/>
                    </a:ext>
                  </a:extLst>
                </a:gridCol>
                <a:gridCol w="838976">
                  <a:extLst>
                    <a:ext uri="{9D8B030D-6E8A-4147-A177-3AD203B41FA5}">
                      <a16:colId xmlns:a16="http://schemas.microsoft.com/office/drawing/2014/main" val="1651357240"/>
                    </a:ext>
                  </a:extLst>
                </a:gridCol>
                <a:gridCol w="948263">
                  <a:extLst>
                    <a:ext uri="{9D8B030D-6E8A-4147-A177-3AD203B41FA5}">
                      <a16:colId xmlns:a16="http://schemas.microsoft.com/office/drawing/2014/main" val="3911907400"/>
                    </a:ext>
                  </a:extLst>
                </a:gridCol>
                <a:gridCol w="657539">
                  <a:extLst>
                    <a:ext uri="{9D8B030D-6E8A-4147-A177-3AD203B41FA5}">
                      <a16:colId xmlns:a16="http://schemas.microsoft.com/office/drawing/2014/main" val="104629148"/>
                    </a:ext>
                  </a:extLst>
                </a:gridCol>
                <a:gridCol w="732740">
                  <a:extLst>
                    <a:ext uri="{9D8B030D-6E8A-4147-A177-3AD203B41FA5}">
                      <a16:colId xmlns:a16="http://schemas.microsoft.com/office/drawing/2014/main" val="2763248793"/>
                    </a:ext>
                  </a:extLst>
                </a:gridCol>
                <a:gridCol w="655092">
                  <a:extLst>
                    <a:ext uri="{9D8B030D-6E8A-4147-A177-3AD203B41FA5}">
                      <a16:colId xmlns:a16="http://schemas.microsoft.com/office/drawing/2014/main" val="2777600470"/>
                    </a:ext>
                  </a:extLst>
                </a:gridCol>
                <a:gridCol w="668741">
                  <a:extLst>
                    <a:ext uri="{9D8B030D-6E8A-4147-A177-3AD203B41FA5}">
                      <a16:colId xmlns:a16="http://schemas.microsoft.com/office/drawing/2014/main" val="3672089325"/>
                    </a:ext>
                  </a:extLst>
                </a:gridCol>
                <a:gridCol w="722178">
                  <a:extLst>
                    <a:ext uri="{9D8B030D-6E8A-4147-A177-3AD203B41FA5}">
                      <a16:colId xmlns:a16="http://schemas.microsoft.com/office/drawing/2014/main" val="2021586448"/>
                    </a:ext>
                  </a:extLst>
                </a:gridCol>
                <a:gridCol w="740090">
                  <a:extLst>
                    <a:ext uri="{9D8B030D-6E8A-4147-A177-3AD203B41FA5}">
                      <a16:colId xmlns:a16="http://schemas.microsoft.com/office/drawing/2014/main" val="2496209372"/>
                    </a:ext>
                  </a:extLst>
                </a:gridCol>
                <a:gridCol w="980681">
                  <a:extLst>
                    <a:ext uri="{9D8B030D-6E8A-4147-A177-3AD203B41FA5}">
                      <a16:colId xmlns:a16="http://schemas.microsoft.com/office/drawing/2014/main" val="2091654985"/>
                    </a:ext>
                  </a:extLst>
                </a:gridCol>
              </a:tblGrid>
              <a:tr h="9815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Α/Α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ΚΩΔΙΚΟΣ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ΟΙΚΙΣΜΟΣ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ΘΕΣΗ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ΤΥΠΟΣ </a:t>
                      </a:r>
                      <a:r>
                        <a:rPr lang="en-US" sz="800" dirty="0">
                          <a:effectLst/>
                        </a:rPr>
                        <a:t> ΦΟΡΤΙΣΤ</a:t>
                      </a:r>
                      <a:r>
                        <a:rPr lang="el-GR" sz="800" dirty="0">
                          <a:effectLst/>
                        </a:rPr>
                        <a:t>Η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ΑΡΙΘΜΟΣ ΦΟΡΤΙΣΤΩΝ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ΘΕΣΕΙΣ ΦΟΡΤΙΣΗΣ</a:t>
                      </a:r>
                      <a:endParaRPr lang="el-GR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(ΣΥΝΟΛΟ)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ΘΕΣΕΙΣ ΦΟΡΤΙΣΗΣ ΙΧ 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Χ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Υ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ΕΤΟΣ ΤΟΠΟΘΕΤΗΣΗΣ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5412346"/>
                  </a:ext>
                </a:extLst>
              </a:tr>
              <a:tr h="4077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S003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Αφίσιο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 err="1">
                          <a:effectLst/>
                        </a:rPr>
                        <a:t>Αφισίιο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362048.00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4105816.48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9293397"/>
                  </a:ext>
                </a:extLst>
              </a:tr>
              <a:tr h="4077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S005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Μυστράς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Μυστράς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AC 22kW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355351.84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4103498.31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3824800"/>
                  </a:ext>
                </a:extLst>
              </a:tr>
              <a:tr h="4077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3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S006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Άγιος Ιωάννης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Άγιος Ιωάννης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AC 22kW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357881.69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4101165.39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2607534"/>
                  </a:ext>
                </a:extLst>
              </a:tr>
              <a:tr h="4077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S007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Γκοριτσά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Γκοριτσά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372282.35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4098767.84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6819416"/>
                  </a:ext>
                </a:extLst>
              </a:tr>
              <a:tr h="4893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5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S008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Παλαιοπαναγιά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Παλαιοπαναγιά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361367.42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4093495.68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9613230"/>
                  </a:ext>
                </a:extLst>
              </a:tr>
              <a:tr h="4077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6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S009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Κλαδάς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Κλαδάς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360321.22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4107579.64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1941411"/>
                  </a:ext>
                </a:extLst>
              </a:tr>
              <a:tr h="4077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7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S010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Σκούρα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Σκούρα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365497.60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4097122.03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393312"/>
                  </a:ext>
                </a:extLst>
              </a:tr>
              <a:tr h="4077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8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S011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Καστόρειο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Καστόρειο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349311.62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4114862.73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8374534"/>
                  </a:ext>
                </a:extLst>
              </a:tr>
              <a:tr h="4077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9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S012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Γεωργίτσι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Γεωργίτσι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346934.75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4117006.23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2187285"/>
                  </a:ext>
                </a:extLst>
              </a:tr>
              <a:tr h="4077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10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S013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Ανώγεια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Ανώγεια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360502.08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4094581.77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2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3018193"/>
                  </a:ext>
                </a:extLst>
              </a:tr>
              <a:tr h="311947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ΣΥΝΟΛΟ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10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10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10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200" dirty="0">
                          <a:effectLst/>
                        </a:rPr>
                        <a:t> 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243096"/>
                  </a:ext>
                </a:extLst>
              </a:tr>
            </a:tbl>
          </a:graphicData>
        </a:graphic>
      </p:graphicFrame>
      <p:pic>
        <p:nvPicPr>
          <p:cNvPr id="6" name="Εικόνα 5">
            <a:extLst>
              <a:ext uri="{FF2B5EF4-FFF2-40B4-BE49-F238E27FC236}">
                <a16:creationId xmlns:a16="http://schemas.microsoft.com/office/drawing/2014/main" id="{FA27EDD9-E639-4F12-BD67-C5D26E470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128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Οριστικό σενάριο| Ανάλυση </a:t>
            </a:r>
            <a:r>
              <a:rPr lang="en-US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SWOT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5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315216"/>
              </p:ext>
            </p:extLst>
          </p:nvPr>
        </p:nvGraphicFramePr>
        <p:xfrm>
          <a:off x="1565077" y="873251"/>
          <a:ext cx="5284651" cy="558338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755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9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03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/>
                        <a:t>S (Strengths)/</a:t>
                      </a:r>
                      <a:endParaRPr lang="el-GR" sz="1000" dirty="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 err="1"/>
                        <a:t>Δυνατά</a:t>
                      </a:r>
                      <a:r>
                        <a:rPr lang="en-US" sz="1000" dirty="0"/>
                        <a:t> </a:t>
                      </a:r>
                      <a:r>
                        <a:rPr lang="en-US" sz="1000" dirty="0" err="1"/>
                        <a:t>σημεία</a:t>
                      </a:r>
                      <a:endParaRPr lang="el-GR" sz="1000" dirty="0">
                        <a:latin typeface="Bahnschrift"/>
                        <a:ea typeface="Calibri"/>
                        <a:cs typeface="Times New Roman"/>
                      </a:endParaRPr>
                    </a:p>
                  </a:txBody>
                  <a:tcPr marL="45225" marR="452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/>
                        <a:t>W (Weaknesses)/</a:t>
                      </a:r>
                      <a:endParaRPr lang="el-GR" sz="1000" dirty="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 err="1"/>
                        <a:t>Αδυναμία</a:t>
                      </a:r>
                      <a:endParaRPr lang="el-GR" sz="1000" dirty="0">
                        <a:latin typeface="Bahnschrift"/>
                        <a:ea typeface="Calibri"/>
                        <a:cs typeface="Times New Roman"/>
                      </a:endParaRPr>
                    </a:p>
                  </a:txBody>
                  <a:tcPr marL="45225" marR="452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657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1000" dirty="0"/>
                        <a:t>Έμφαση σε χωρική κάλυψη του Δήμου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1000" dirty="0"/>
                        <a:t>Ενίσχυση των οικισμών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1000" dirty="0"/>
                        <a:t>Εξυπηρέτηση κατοίκων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1000" dirty="0"/>
                        <a:t>Άμεση υλοποίηση του έργου </a:t>
                      </a:r>
                    </a:p>
                  </a:txBody>
                  <a:tcPr marL="45225" marR="45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800"/>
                        <a:buFont typeface="Symbol"/>
                        <a:buChar char=""/>
                      </a:pPr>
                      <a:r>
                        <a:rPr kumimoji="0" lang="el-G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Ορισμένοι φορτιστές σε περιφερειακούς οικισμούς θα αποδίδουν χαμηλότερα οικονομικά αποτελέσματα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l-GR" sz="1000" dirty="0">
                        <a:latin typeface="Franklin Gothic Book"/>
                        <a:ea typeface="Calibri"/>
                        <a:cs typeface="Times New Roman"/>
                      </a:endParaRPr>
                    </a:p>
                  </a:txBody>
                  <a:tcPr marL="45225" marR="45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3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/>
                        <a:t>(Opportunities)/</a:t>
                      </a:r>
                      <a:endParaRPr lang="el-GR" sz="100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/>
                        <a:t>Ευκαιρίες</a:t>
                      </a:r>
                      <a:endParaRPr lang="el-GR" sz="1000">
                        <a:latin typeface="Bahnschrift"/>
                        <a:ea typeface="Calibri"/>
                        <a:cs typeface="Times New Roman"/>
                      </a:endParaRPr>
                    </a:p>
                  </a:txBody>
                  <a:tcPr marL="45225" marR="452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/>
                        <a:t>T (Threats)/</a:t>
                      </a:r>
                      <a:endParaRPr lang="el-GR" sz="1000" dirty="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 err="1"/>
                        <a:t>Απειλές</a:t>
                      </a:r>
                      <a:endParaRPr lang="el-GR" sz="1000" dirty="0">
                        <a:latin typeface="Bahnschrift"/>
                        <a:ea typeface="Calibri"/>
                        <a:cs typeface="Times New Roman"/>
                      </a:endParaRPr>
                    </a:p>
                  </a:txBody>
                  <a:tcPr marL="45225" marR="452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610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1000"/>
                        <a:t>Ευρωπαϊκή και κρατική χρηματοδότηση για την εισαγωγή της ηλεκτροκίνησης στις μετακινήσεις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1000"/>
                        <a:t>Ευκαιρία χρηματοδότησης από την Περιφέρεια μέσω ΠΕΠ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1000"/>
                        <a:t>Σύμφωνο Δημάρχων για τη μείωση του ενεργειακού αποτυπώματος των πόλεων και οικισμών και αντικατάσταση οχημάτων με στόχο τη μείωση των εκπομπών του </a:t>
                      </a:r>
                      <a:r>
                        <a:rPr lang="en-US" sz="1000"/>
                        <a:t>CO</a:t>
                      </a:r>
                      <a:r>
                        <a:rPr lang="el-GR" sz="1000" baseline="-25000"/>
                        <a:t>2</a:t>
                      </a:r>
                      <a:endParaRPr lang="el-GR" sz="1000">
                        <a:latin typeface="Franklin Gothic Book"/>
                        <a:ea typeface="Calibri"/>
                        <a:cs typeface="Times New Roman"/>
                      </a:endParaRPr>
                    </a:p>
                  </a:txBody>
                  <a:tcPr marL="45225" marR="45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1000" dirty="0"/>
                        <a:t>Υψηλό κόστος αγοράς ηλεκτρικών οχημάτων 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kumimoji="0" lang="el-G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Υψηλό κόστος ενέργειας λόγω διεθνών συνθηκών</a:t>
                      </a:r>
                      <a:endParaRPr lang="el-GR" sz="1000" dirty="0"/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1000" dirty="0"/>
                        <a:t>Έλλειψη ενημέρωσης των πολιτών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600"/>
                        </a:spcAft>
                        <a:buFont typeface="Symbol"/>
                        <a:buChar char=""/>
                      </a:pPr>
                      <a:r>
                        <a:rPr lang="el-GR" sz="1000" dirty="0"/>
                        <a:t>Πρώιμο στάδιο υφιστάμενων υποδομών </a:t>
                      </a:r>
                      <a:endParaRPr lang="el-GR" sz="1000" dirty="0">
                        <a:latin typeface="Franklin Gothic Book"/>
                        <a:ea typeface="Calibri"/>
                        <a:cs typeface="Times New Roman"/>
                      </a:endParaRPr>
                    </a:p>
                  </a:txBody>
                  <a:tcPr marL="45225" marR="45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Εικόνα 6">
            <a:extLst>
              <a:ext uri="{FF2B5EF4-FFF2-40B4-BE49-F238E27FC236}">
                <a16:creationId xmlns:a16="http://schemas.microsoft.com/office/drawing/2014/main" id="{3ADB1D60-48EE-4B9B-90EC-311282E67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18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A66593-95E3-460E-9AE0-8427E19AAFD2}"/>
              </a:ext>
            </a:extLst>
          </p:cNvPr>
          <p:cNvSpPr txBox="1"/>
          <p:nvPr/>
        </p:nvSpPr>
        <p:spPr>
          <a:xfrm>
            <a:off x="835357" y="3130041"/>
            <a:ext cx="3472175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l-GR" sz="4000" b="1" dirty="0">
                <a:latin typeface="Bahnschrift Condensed" panose="020B0502040204020203" pitchFamily="34" charset="0"/>
                <a:ea typeface="+mj-ea"/>
                <a:cs typeface="+mj-cs"/>
              </a:rPr>
              <a:t>Χωροθέτηση ειδικών σταθμών φόρτισης</a:t>
            </a:r>
            <a:endParaRPr lang="en-US" sz="4000" b="1" dirty="0"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315431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391886"/>
            <a:ext cx="4507025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0D37818-E1F5-49AE-98C9-3A5F9410C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627" y="1080062"/>
            <a:ext cx="1284765" cy="128476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3FB237C-CE3C-4657-924A-76FF690E9D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459" y="990905"/>
            <a:ext cx="1373922" cy="1373922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0B1DE74F-78E3-453A-9FA8-4839F6FD7A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758" y="3709592"/>
            <a:ext cx="1410428" cy="1410428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7B75D020-14DE-43A9-B3A5-006AD4CAA6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809" y="3827777"/>
            <a:ext cx="1456101" cy="1456101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B3A7BE11-F500-4656-80B7-111A6DD07A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85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Μεθοδολογία – Κριτήρια Αξιολόγησης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Πίνακας 2">
            <a:extLst>
              <a:ext uri="{FF2B5EF4-FFF2-40B4-BE49-F238E27FC236}">
                <a16:creationId xmlns:a16="http://schemas.microsoft.com/office/drawing/2014/main" id="{C22BD521-8382-4167-996C-56A87DA26C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767082"/>
              </p:ext>
            </p:extLst>
          </p:nvPr>
        </p:nvGraphicFramePr>
        <p:xfrm>
          <a:off x="397565" y="944998"/>
          <a:ext cx="7696365" cy="5322924"/>
        </p:xfrm>
        <a:graphic>
          <a:graphicData uri="http://schemas.openxmlformats.org/drawingml/2006/table">
            <a:tbl>
              <a:tblPr firstRow="1" firstCol="1" bandRow="1"/>
              <a:tblGrid>
                <a:gridCol w="4899566">
                  <a:extLst>
                    <a:ext uri="{9D8B030D-6E8A-4147-A177-3AD203B41FA5}">
                      <a16:colId xmlns:a16="http://schemas.microsoft.com/office/drawing/2014/main" val="2971592877"/>
                    </a:ext>
                  </a:extLst>
                </a:gridCol>
                <a:gridCol w="2796799">
                  <a:extLst>
                    <a:ext uri="{9D8B030D-6E8A-4147-A177-3AD203B41FA5}">
                      <a16:colId xmlns:a16="http://schemas.microsoft.com/office/drawing/2014/main" val="1685512358"/>
                    </a:ext>
                  </a:extLst>
                </a:gridCol>
              </a:tblGrid>
              <a:tr h="40122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 b="1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Κριτήριο</a:t>
                      </a:r>
                      <a:endParaRPr lang="en-US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5" marR="28495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Κατηγορία</a:t>
                      </a:r>
                      <a:endParaRPr lang="en-US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5" marR="28495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865979"/>
                  </a:ext>
                </a:extLst>
              </a:tr>
              <a:tr h="57938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Πυκνότητα πληθυσμού</a:t>
                      </a:r>
                      <a:endParaRPr lang="en-US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5" marR="28495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Εγγύτητα χρήσεων γης</a:t>
                      </a:r>
                      <a:endParaRPr lang="en-US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5" marR="28495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407517"/>
                  </a:ext>
                </a:extLst>
              </a:tr>
              <a:tr h="5406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Απόσταση (βαδίσματος) από το πλησιέστερο κτίριο δημόσιας διοίκησης</a:t>
                      </a:r>
                      <a:endParaRPr lang="en-US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5" marR="28495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Εγγύτητα χρήσεων γης, Δημόσιες υπηρεσίες</a:t>
                      </a:r>
                      <a:endParaRPr lang="en-US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5" marR="28495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875884"/>
                  </a:ext>
                </a:extLst>
              </a:tr>
              <a:tr h="5406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Απόσταση (βαδίσματος) από το πλησιέστερο νοσοκομείο ή κέντρο υγείας</a:t>
                      </a:r>
                      <a:endParaRPr lang="en-US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5" marR="28495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Εγγύτητα χρήσεων γης, Δημόσιες υπηρεσίες</a:t>
                      </a:r>
                      <a:endParaRPr lang="en-US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5" marR="28495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408619"/>
                  </a:ext>
                </a:extLst>
              </a:tr>
              <a:tr h="5406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Απόσταση (βαδίσματος) από το πλησιέστερο πανεπιστήμιο ή σχολείο</a:t>
                      </a:r>
                      <a:endParaRPr lang="en-US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5" marR="28495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Εγγύτητα χρήσεων γης, Δημόσιες υπηρεσίες</a:t>
                      </a:r>
                      <a:endParaRPr lang="en-US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5" marR="28495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738996"/>
                  </a:ext>
                </a:extLst>
              </a:tr>
              <a:tr h="95895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Απόσταση (βαδίσματος) από το πλησιέστερο σημείο ενδιαφέροντος, αναψυχής και ψυχαγωγίας (δημόσιοι χώροι, πλατείες, εμπορικό κέντρο, κέντρα πολιτισμού κλπ.)</a:t>
                      </a:r>
                      <a:endParaRPr lang="en-US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5" marR="28495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Εγγύτητα χρήσεων γης</a:t>
                      </a:r>
                      <a:endParaRPr lang="en-US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5" marR="28495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747294"/>
                  </a:ext>
                </a:extLst>
              </a:tr>
              <a:tr h="68008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Απόσταση βαδίσματος από το πλησιέστερο κόμβο μετεπιβίβασης</a:t>
                      </a:r>
                      <a:endParaRPr lang="en-US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5" marR="28495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Συγκοινωνιακό σύστημα και υποδομές στάθμευσης</a:t>
                      </a:r>
                      <a:endParaRPr lang="en-US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5" marR="28495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162843"/>
                  </a:ext>
                </a:extLst>
              </a:tr>
              <a:tr h="5406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Πυκνότητα θεσμοθετημένων και ελεγχόμενων θέσεων στάθμευσης</a:t>
                      </a:r>
                      <a:endParaRPr lang="en-US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5" marR="28495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Συγκοινωνιακό σύστημα και υποδομές στάθμευσης</a:t>
                      </a:r>
                      <a:endParaRPr lang="en-US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5" marR="28495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4230"/>
                  </a:ext>
                </a:extLst>
              </a:tr>
              <a:tr h="5406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Ποσοστό νοικοκυριών χωρίς ιδιόκτητη θέση στάθμευσης</a:t>
                      </a:r>
                      <a:endParaRPr lang="en-US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5" marR="28495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Συγκοινωνιακό σύστημα και υποδομές στάθμευσης</a:t>
                      </a:r>
                      <a:endParaRPr lang="en-US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5" marR="28495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867585"/>
                  </a:ext>
                </a:extLst>
              </a:tr>
            </a:tbl>
          </a:graphicData>
        </a:graphic>
      </p:graphicFrame>
      <p:pic>
        <p:nvPicPr>
          <p:cNvPr id="6" name="Εικόνα 5">
            <a:extLst>
              <a:ext uri="{FF2B5EF4-FFF2-40B4-BE49-F238E27FC236}">
                <a16:creationId xmlns:a16="http://schemas.microsoft.com/office/drawing/2014/main" id="{5BF8EE0E-576F-470C-ABDA-AAF027082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907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Σταθμοί φόρτισης για ταξί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C9CBCC81-A315-4C00-BFEC-6174C3C228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1068779"/>
            <a:ext cx="7230215" cy="511289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F9C5429-5C9A-418D-BF7C-2F4C7E4AC1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897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Σταθμοί φόρτισης για ταξί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64828595-6BF3-414A-A738-FC16BF9C30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2328"/>
            <a:ext cx="8126343" cy="5746602"/>
          </a:xfrm>
          <a:prstGeom prst="rect">
            <a:avLst/>
          </a:prstGeom>
        </p:spPr>
      </p:pic>
      <p:sp>
        <p:nvSpPr>
          <p:cNvPr id="12" name="11 - TextBox"/>
          <p:cNvSpPr txBox="1"/>
          <p:nvPr/>
        </p:nvSpPr>
        <p:spPr>
          <a:xfrm>
            <a:off x="1019298" y="853045"/>
            <a:ext cx="32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Μαγούλα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E44B902-F919-4AE6-BAFC-7B01D882F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897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Σταθμοί φόρτισης για ταξί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A2A13BC8-B136-46C5-9A73-BA0FB50CA1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5" y="843148"/>
            <a:ext cx="7791974" cy="5510150"/>
          </a:xfrm>
          <a:prstGeom prst="rect">
            <a:avLst/>
          </a:prstGeom>
        </p:spPr>
      </p:pic>
      <p:sp>
        <p:nvSpPr>
          <p:cNvPr id="9" name="8 - TextBox"/>
          <p:cNvSpPr txBox="1"/>
          <p:nvPr/>
        </p:nvSpPr>
        <p:spPr>
          <a:xfrm>
            <a:off x="5735781" y="902525"/>
            <a:ext cx="32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Ξηροκάμπι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3C68B1D-C8AB-4A35-B9F3-8EDEF1662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897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2">
            <a:extLst>
              <a:ext uri="{FF2B5EF4-FFF2-40B4-BE49-F238E27FC236}">
                <a16:creationId xmlns:a16="http://schemas.microsoft.com/office/drawing/2014/main" id="{BA5BB381-63F8-4FEF-A22F-7F4D5FD8642F}"/>
              </a:ext>
            </a:extLst>
          </p:cNvPr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Σταθμοί φόρτισης για ταξί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11" name="20 - Ευθεία γραμμή σύνδεσης">
            <a:extLst>
              <a:ext uri="{FF2B5EF4-FFF2-40B4-BE49-F238E27FC236}">
                <a16:creationId xmlns:a16="http://schemas.microsoft.com/office/drawing/2014/main" id="{C501FE0B-51F6-4579-9D6C-013AE082BC06}"/>
              </a:ext>
            </a:extLst>
          </p:cNvPr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6ECEC0D-B6B7-4CC3-B596-5899959643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785439"/>
              </p:ext>
            </p:extLst>
          </p:nvPr>
        </p:nvGraphicFramePr>
        <p:xfrm>
          <a:off x="285008" y="1015208"/>
          <a:ext cx="7230217" cy="2880516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45613">
                  <a:extLst>
                    <a:ext uri="{9D8B030D-6E8A-4147-A177-3AD203B41FA5}">
                      <a16:colId xmlns:a16="http://schemas.microsoft.com/office/drawing/2014/main" val="2673827957"/>
                    </a:ext>
                  </a:extLst>
                </a:gridCol>
                <a:gridCol w="606426">
                  <a:extLst>
                    <a:ext uri="{9D8B030D-6E8A-4147-A177-3AD203B41FA5}">
                      <a16:colId xmlns:a16="http://schemas.microsoft.com/office/drawing/2014/main" val="1568059628"/>
                    </a:ext>
                  </a:extLst>
                </a:gridCol>
                <a:gridCol w="701202">
                  <a:extLst>
                    <a:ext uri="{9D8B030D-6E8A-4147-A177-3AD203B41FA5}">
                      <a16:colId xmlns:a16="http://schemas.microsoft.com/office/drawing/2014/main" val="2796765868"/>
                    </a:ext>
                  </a:extLst>
                </a:gridCol>
                <a:gridCol w="1066880">
                  <a:extLst>
                    <a:ext uri="{9D8B030D-6E8A-4147-A177-3AD203B41FA5}">
                      <a16:colId xmlns:a16="http://schemas.microsoft.com/office/drawing/2014/main" val="3591844222"/>
                    </a:ext>
                  </a:extLst>
                </a:gridCol>
                <a:gridCol w="646332">
                  <a:extLst>
                    <a:ext uri="{9D8B030D-6E8A-4147-A177-3AD203B41FA5}">
                      <a16:colId xmlns:a16="http://schemas.microsoft.com/office/drawing/2014/main" val="175203654"/>
                    </a:ext>
                  </a:extLst>
                </a:gridCol>
                <a:gridCol w="726856">
                  <a:extLst>
                    <a:ext uri="{9D8B030D-6E8A-4147-A177-3AD203B41FA5}">
                      <a16:colId xmlns:a16="http://schemas.microsoft.com/office/drawing/2014/main" val="48463706"/>
                    </a:ext>
                  </a:extLst>
                </a:gridCol>
                <a:gridCol w="646332">
                  <a:extLst>
                    <a:ext uri="{9D8B030D-6E8A-4147-A177-3AD203B41FA5}">
                      <a16:colId xmlns:a16="http://schemas.microsoft.com/office/drawing/2014/main" val="1930566363"/>
                    </a:ext>
                  </a:extLst>
                </a:gridCol>
                <a:gridCol w="759384">
                  <a:extLst>
                    <a:ext uri="{9D8B030D-6E8A-4147-A177-3AD203B41FA5}">
                      <a16:colId xmlns:a16="http://schemas.microsoft.com/office/drawing/2014/main" val="2255668618"/>
                    </a:ext>
                  </a:extLst>
                </a:gridCol>
                <a:gridCol w="802021">
                  <a:extLst>
                    <a:ext uri="{9D8B030D-6E8A-4147-A177-3AD203B41FA5}">
                      <a16:colId xmlns:a16="http://schemas.microsoft.com/office/drawing/2014/main" val="3059580932"/>
                    </a:ext>
                  </a:extLst>
                </a:gridCol>
                <a:gridCol w="929171">
                  <a:extLst>
                    <a:ext uri="{9D8B030D-6E8A-4147-A177-3AD203B41FA5}">
                      <a16:colId xmlns:a16="http://schemas.microsoft.com/office/drawing/2014/main" val="3304605289"/>
                    </a:ext>
                  </a:extLst>
                </a:gridCol>
              </a:tblGrid>
              <a:tr h="5908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Α/Α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ΚΩΔΙΚΟΣ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ΟΙΚΙΣΜΟΣ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ΘΕΣΗ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ΤΥΠΟΣ </a:t>
                      </a:r>
                      <a:r>
                        <a:rPr lang="en-US" sz="800" dirty="0">
                          <a:effectLst/>
                        </a:rPr>
                        <a:t> ΦΟΡΤΙΣΤ</a:t>
                      </a:r>
                      <a:r>
                        <a:rPr lang="el-GR" sz="800" dirty="0">
                          <a:effectLst/>
                        </a:rPr>
                        <a:t>Η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ΑΡΙΘΜΟΣ ΦΟΡΤΙΣΤΩΝ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ΘΕΣΕΙΣ ΦΟΡΤΙΣΗΣ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Χ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Υ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ΕΤΟΣ ΤΟΠΟΘΕΤΗΣΗΣ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636695"/>
                  </a:ext>
                </a:extLst>
              </a:tr>
              <a:tr h="6647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ΤΑΧ01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Σπάρτη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Πάρκο Ευαγγελίστριας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 dirty="0">
                          <a:effectLst/>
                        </a:rPr>
                        <a:t>D</a:t>
                      </a:r>
                      <a:r>
                        <a:rPr lang="en-US" sz="900" dirty="0">
                          <a:effectLst/>
                        </a:rPr>
                        <a:t>C 50kW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359864.48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4103885.00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4207968"/>
                  </a:ext>
                </a:extLst>
              </a:tr>
              <a:tr h="4431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ΤΑΧ02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Σπάρτη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Κεντρική Πλατεία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DC 50kW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360183.39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4103952.10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6280900"/>
                  </a:ext>
                </a:extLst>
              </a:tr>
              <a:tr h="4431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3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ΤΑΧ0</a:t>
                      </a:r>
                      <a:r>
                        <a:rPr lang="en-GB" sz="900">
                          <a:effectLst/>
                        </a:rPr>
                        <a:t>3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Μαγούλα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Μαγούλα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DC 50kW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 dirty="0">
                          <a:effectLst/>
                        </a:rPr>
                        <a:t>358070.94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 dirty="0">
                          <a:effectLst/>
                        </a:rPr>
                        <a:t>4104627.47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4867439"/>
                  </a:ext>
                </a:extLst>
              </a:tr>
              <a:tr h="4431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ΤΑΧ0</a:t>
                      </a:r>
                      <a:r>
                        <a:rPr lang="en-GB" sz="900">
                          <a:effectLst/>
                        </a:rPr>
                        <a:t>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Ξηροκάμπι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Ξηροκάμπι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DC 50kW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361970.65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 dirty="0">
                          <a:effectLst/>
                        </a:rPr>
                        <a:t>4091133.01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5519420"/>
                  </a:ext>
                </a:extLst>
              </a:tr>
              <a:tr h="295438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ΣΥΝΟΛΟ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200" dirty="0">
                          <a:effectLst/>
                        </a:rPr>
                        <a:t> 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576955"/>
                  </a:ext>
                </a:extLst>
              </a:tr>
            </a:tbl>
          </a:graphicData>
        </a:graphic>
      </p:graphicFrame>
      <p:pic>
        <p:nvPicPr>
          <p:cNvPr id="5" name="Εικόνα 4">
            <a:extLst>
              <a:ext uri="{FF2B5EF4-FFF2-40B4-BE49-F238E27FC236}">
                <a16:creationId xmlns:a16="http://schemas.microsoft.com/office/drawing/2014/main" id="{EC7D05F1-63C1-467F-B2BB-2A32768DD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888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Σταθμοί φόρτισης για </a:t>
            </a:r>
            <a:r>
              <a:rPr lang="el-GR" sz="2400" b="1" spc="300" dirty="0" err="1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ΑμεΑ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C048F6E-4070-406D-968D-79F1D50AD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543"/>
            <a:ext cx="8156795" cy="5768137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E498BA0-13F1-42E1-846A-0A1153BB8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779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Σταθμοί φόρτισης για </a:t>
            </a:r>
            <a:r>
              <a:rPr lang="el-GR" sz="2400" b="1" spc="300" dirty="0" err="1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ΑμεΑ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2C47A0E-5769-41E7-947A-95790EF616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5647"/>
            <a:ext cx="8169818" cy="5777345"/>
          </a:xfrm>
          <a:prstGeom prst="rect">
            <a:avLst/>
          </a:prstGeom>
        </p:spPr>
      </p:pic>
      <p:sp>
        <p:nvSpPr>
          <p:cNvPr id="7" name="6 - TextBox"/>
          <p:cNvSpPr txBox="1"/>
          <p:nvPr/>
        </p:nvSpPr>
        <p:spPr>
          <a:xfrm>
            <a:off x="4952010" y="866899"/>
            <a:ext cx="320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Αρχαιολογικός χώρος Μυστρά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5166BC0-BA91-415C-8272-CE3531D40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779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Σταθμοί φόρτισης για </a:t>
            </a:r>
            <a:r>
              <a:rPr lang="el-GR" sz="2400" b="1" spc="300" dirty="0" err="1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ΑμεΑ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sp>
        <p:nvSpPr>
          <p:cNvPr id="11" name="1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7A0AD-5B17-4F04-BABE-53E448ED2927}" type="slidenum">
              <a:rPr lang="en-US" smtClean="0"/>
              <a:pPr/>
              <a:t>56</a:t>
            </a:fld>
            <a:endParaRPr lang="en-US"/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CD79AC5-CA96-4CE3-8F35-2E9EE0EBA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179136"/>
              </p:ext>
            </p:extLst>
          </p:nvPr>
        </p:nvGraphicFramePr>
        <p:xfrm>
          <a:off x="462595" y="1085712"/>
          <a:ext cx="7481997" cy="3035026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46886">
                  <a:extLst>
                    <a:ext uri="{9D8B030D-6E8A-4147-A177-3AD203B41FA5}">
                      <a16:colId xmlns:a16="http://schemas.microsoft.com/office/drawing/2014/main" val="462550684"/>
                    </a:ext>
                  </a:extLst>
                </a:gridCol>
                <a:gridCol w="611315">
                  <a:extLst>
                    <a:ext uri="{9D8B030D-6E8A-4147-A177-3AD203B41FA5}">
                      <a16:colId xmlns:a16="http://schemas.microsoft.com/office/drawing/2014/main" val="1824697015"/>
                    </a:ext>
                  </a:extLst>
                </a:gridCol>
                <a:gridCol w="726470">
                  <a:extLst>
                    <a:ext uri="{9D8B030D-6E8A-4147-A177-3AD203B41FA5}">
                      <a16:colId xmlns:a16="http://schemas.microsoft.com/office/drawing/2014/main" val="1883341862"/>
                    </a:ext>
                  </a:extLst>
                </a:gridCol>
                <a:gridCol w="106661">
                  <a:extLst>
                    <a:ext uri="{9D8B030D-6E8A-4147-A177-3AD203B41FA5}">
                      <a16:colId xmlns:a16="http://schemas.microsoft.com/office/drawing/2014/main" val="4120652246"/>
                    </a:ext>
                  </a:extLst>
                </a:gridCol>
                <a:gridCol w="902756">
                  <a:extLst>
                    <a:ext uri="{9D8B030D-6E8A-4147-A177-3AD203B41FA5}">
                      <a16:colId xmlns:a16="http://schemas.microsoft.com/office/drawing/2014/main" val="1957014425"/>
                    </a:ext>
                  </a:extLst>
                </a:gridCol>
                <a:gridCol w="653254">
                  <a:extLst>
                    <a:ext uri="{9D8B030D-6E8A-4147-A177-3AD203B41FA5}">
                      <a16:colId xmlns:a16="http://schemas.microsoft.com/office/drawing/2014/main" val="227633386"/>
                    </a:ext>
                  </a:extLst>
                </a:gridCol>
                <a:gridCol w="734289">
                  <a:extLst>
                    <a:ext uri="{9D8B030D-6E8A-4147-A177-3AD203B41FA5}">
                      <a16:colId xmlns:a16="http://schemas.microsoft.com/office/drawing/2014/main" val="1728794115"/>
                    </a:ext>
                  </a:extLst>
                </a:gridCol>
                <a:gridCol w="652543">
                  <a:extLst>
                    <a:ext uri="{9D8B030D-6E8A-4147-A177-3AD203B41FA5}">
                      <a16:colId xmlns:a16="http://schemas.microsoft.com/office/drawing/2014/main" val="189924765"/>
                    </a:ext>
                  </a:extLst>
                </a:gridCol>
                <a:gridCol w="862949">
                  <a:extLst>
                    <a:ext uri="{9D8B030D-6E8A-4147-A177-3AD203B41FA5}">
                      <a16:colId xmlns:a16="http://schemas.microsoft.com/office/drawing/2014/main" val="3273308266"/>
                    </a:ext>
                  </a:extLst>
                </a:gridCol>
                <a:gridCol w="946827">
                  <a:extLst>
                    <a:ext uri="{9D8B030D-6E8A-4147-A177-3AD203B41FA5}">
                      <a16:colId xmlns:a16="http://schemas.microsoft.com/office/drawing/2014/main" val="809156050"/>
                    </a:ext>
                  </a:extLst>
                </a:gridCol>
                <a:gridCol w="938047">
                  <a:extLst>
                    <a:ext uri="{9D8B030D-6E8A-4147-A177-3AD203B41FA5}">
                      <a16:colId xmlns:a16="http://schemas.microsoft.com/office/drawing/2014/main" val="2301078281"/>
                    </a:ext>
                  </a:extLst>
                </a:gridCol>
              </a:tblGrid>
              <a:tr h="62256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Α/Α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ΚΩΔΙΚΟΣ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ΟΙΚΙΣΜΟΣ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ΘΕΣΗ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ΤΥΠΟΣ </a:t>
                      </a:r>
                      <a:r>
                        <a:rPr lang="en-US" sz="800">
                          <a:effectLst/>
                        </a:rPr>
                        <a:t> ΦΟΡΤΙΣΤ</a:t>
                      </a:r>
                      <a:r>
                        <a:rPr lang="el-GR" sz="800">
                          <a:effectLst/>
                        </a:rPr>
                        <a:t>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ΑΡΙΘΜΟΣ ΦΟΡΤΙΣΤΩΝ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ΘΕΣΕΙΣ ΦΟΡΤΙΣΗΣ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Χ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Υ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ΕΤΟΣ ΤΟΠΟΘΕΤΗΣΗΣ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2697417"/>
                  </a:ext>
                </a:extLst>
              </a:tr>
              <a:tr h="4669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AM01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Σπάρτη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 dirty="0" err="1">
                          <a:effectLst/>
                        </a:rPr>
                        <a:t>Πυροσ</a:t>
                      </a:r>
                      <a:r>
                        <a:rPr lang="en-GB" sz="900" dirty="0">
                          <a:effectLst/>
                        </a:rPr>
                        <a:t>βεστική Υπηρεσία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AC 22kW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360616.84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4104100.31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5457464"/>
                  </a:ext>
                </a:extLst>
              </a:tr>
              <a:tr h="7003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AM</a:t>
                      </a:r>
                      <a:r>
                        <a:rPr lang="el-GR" sz="900">
                          <a:effectLst/>
                        </a:rPr>
                        <a:t>02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Σπάρτη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Μουσείο Νεότερης Σπάρτης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 dirty="0">
                          <a:effectLst/>
                        </a:rPr>
                        <a:t>360508.01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 dirty="0">
                          <a:effectLst/>
                        </a:rPr>
                        <a:t>4104062.69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6293592"/>
                  </a:ext>
                </a:extLst>
              </a:tr>
              <a:tr h="4669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3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AM03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Σπάρτη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Άγιδος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359912.73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4103631.94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5701183"/>
                  </a:ext>
                </a:extLst>
              </a:tr>
              <a:tr h="4669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AM04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Μυστράς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Μυστράς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AC 22kW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354875.24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4104321.34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5728819"/>
                  </a:ext>
                </a:extLst>
              </a:tr>
              <a:tr h="311285"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ΣΥΝΟΛΟ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200" dirty="0">
                          <a:effectLst/>
                        </a:rPr>
                        <a:t> 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058266"/>
                  </a:ext>
                </a:extLst>
              </a:tr>
            </a:tbl>
          </a:graphicData>
        </a:graphic>
      </p:graphicFrame>
      <p:pic>
        <p:nvPicPr>
          <p:cNvPr id="6" name="Εικόνα 5">
            <a:extLst>
              <a:ext uri="{FF2B5EF4-FFF2-40B4-BE49-F238E27FC236}">
                <a16:creationId xmlns:a16="http://schemas.microsoft.com/office/drawing/2014/main" id="{2B7707DA-1249-4C2C-B188-31056F0B2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779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Σταθμοί φόρτισης για </a:t>
            </a:r>
            <a:r>
              <a:rPr lang="el-GR" sz="2400" b="1" spc="300" dirty="0" err="1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μικροκινητικότητα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9F4FCBF-F65C-43E8-A999-595AE7209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43" y="890649"/>
            <a:ext cx="7506491" cy="530826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A61A942-DBA0-489A-BF32-6AB12E1A7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420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Σταθμοί φόρτισης για </a:t>
            </a:r>
            <a:r>
              <a:rPr lang="el-GR" sz="2400" b="1" spc="300" dirty="0" err="1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μικροκινητικότητα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BEEFBE7-237F-49E5-9FBC-FBA8E22EF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47" y="706137"/>
            <a:ext cx="7834586" cy="5540283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1F447239-95D1-40CF-8948-58600BEA3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420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Σταθμοί φόρτισης για </a:t>
            </a:r>
            <a:r>
              <a:rPr lang="el-GR" sz="2400" b="1" spc="300" dirty="0" err="1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μικροκινητικότητα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sp>
        <p:nvSpPr>
          <p:cNvPr id="11" name="1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7A0AD-5B17-4F04-BABE-53E448ED2927}" type="slidenum">
              <a:rPr lang="en-US" smtClean="0"/>
              <a:pPr/>
              <a:t>59</a:t>
            </a:fld>
            <a:endParaRPr lang="en-US"/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>
            <a:extLst>
              <a:ext uri="{FF2B5EF4-FFF2-40B4-BE49-F238E27FC236}">
                <a16:creationId xmlns:a16="http://schemas.microsoft.com/office/drawing/2014/main" id="{6D080497-C0CB-47DA-A525-4418DE768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875" y="1103195"/>
            <a:ext cx="12153157" cy="67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224F2B9-14B2-4BBA-8521-DCE2D58A1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845430"/>
              </p:ext>
            </p:extLst>
          </p:nvPr>
        </p:nvGraphicFramePr>
        <p:xfrm>
          <a:off x="605645" y="938153"/>
          <a:ext cx="7148944" cy="4631373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57882">
                  <a:extLst>
                    <a:ext uri="{9D8B030D-6E8A-4147-A177-3AD203B41FA5}">
                      <a16:colId xmlns:a16="http://schemas.microsoft.com/office/drawing/2014/main" val="960069425"/>
                    </a:ext>
                  </a:extLst>
                </a:gridCol>
                <a:gridCol w="625559">
                  <a:extLst>
                    <a:ext uri="{9D8B030D-6E8A-4147-A177-3AD203B41FA5}">
                      <a16:colId xmlns:a16="http://schemas.microsoft.com/office/drawing/2014/main" val="2937935251"/>
                    </a:ext>
                  </a:extLst>
                </a:gridCol>
                <a:gridCol w="731164">
                  <a:extLst>
                    <a:ext uri="{9D8B030D-6E8A-4147-A177-3AD203B41FA5}">
                      <a16:colId xmlns:a16="http://schemas.microsoft.com/office/drawing/2014/main" val="677753240"/>
                    </a:ext>
                  </a:extLst>
                </a:gridCol>
                <a:gridCol w="998223">
                  <a:extLst>
                    <a:ext uri="{9D8B030D-6E8A-4147-A177-3AD203B41FA5}">
                      <a16:colId xmlns:a16="http://schemas.microsoft.com/office/drawing/2014/main" val="1210384995"/>
                    </a:ext>
                  </a:extLst>
                </a:gridCol>
                <a:gridCol w="658561">
                  <a:extLst>
                    <a:ext uri="{9D8B030D-6E8A-4147-A177-3AD203B41FA5}">
                      <a16:colId xmlns:a16="http://schemas.microsoft.com/office/drawing/2014/main" val="1163830021"/>
                    </a:ext>
                  </a:extLst>
                </a:gridCol>
                <a:gridCol w="745830">
                  <a:extLst>
                    <a:ext uri="{9D8B030D-6E8A-4147-A177-3AD203B41FA5}">
                      <a16:colId xmlns:a16="http://schemas.microsoft.com/office/drawing/2014/main" val="416043957"/>
                    </a:ext>
                  </a:extLst>
                </a:gridCol>
                <a:gridCol w="661494">
                  <a:extLst>
                    <a:ext uri="{9D8B030D-6E8A-4147-A177-3AD203B41FA5}">
                      <a16:colId xmlns:a16="http://schemas.microsoft.com/office/drawing/2014/main" val="2812778369"/>
                    </a:ext>
                  </a:extLst>
                </a:gridCol>
                <a:gridCol w="711362">
                  <a:extLst>
                    <a:ext uri="{9D8B030D-6E8A-4147-A177-3AD203B41FA5}">
                      <a16:colId xmlns:a16="http://schemas.microsoft.com/office/drawing/2014/main" val="4153487706"/>
                    </a:ext>
                  </a:extLst>
                </a:gridCol>
                <a:gridCol w="776632">
                  <a:extLst>
                    <a:ext uri="{9D8B030D-6E8A-4147-A177-3AD203B41FA5}">
                      <a16:colId xmlns:a16="http://schemas.microsoft.com/office/drawing/2014/main" val="2435735759"/>
                    </a:ext>
                  </a:extLst>
                </a:gridCol>
                <a:gridCol w="882237">
                  <a:extLst>
                    <a:ext uri="{9D8B030D-6E8A-4147-A177-3AD203B41FA5}">
                      <a16:colId xmlns:a16="http://schemas.microsoft.com/office/drawing/2014/main" val="2592665940"/>
                    </a:ext>
                  </a:extLst>
                </a:gridCol>
              </a:tblGrid>
              <a:tr h="50558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700" dirty="0">
                          <a:effectLst/>
                        </a:rPr>
                        <a:t>Α/Α</a:t>
                      </a:r>
                      <a:endParaRPr lang="el-GR" sz="11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ΚΩΔΙΚΟΣ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ΟΙΚΙΣΜΟΣ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ΘΕΣΗ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ΤΥΠΟΣ </a:t>
                      </a:r>
                      <a:r>
                        <a:rPr lang="en-US" sz="700">
                          <a:effectLst/>
                        </a:rPr>
                        <a:t> ΦΟΡΤΙΣΤ</a:t>
                      </a:r>
                      <a:r>
                        <a:rPr lang="el-GR" sz="700">
                          <a:effectLst/>
                        </a:rPr>
                        <a:t>Η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ΑΡΙΘΜΟΣ ΦΟΡΤΙΣΤΩΝ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ΘΕΣΕΙΣ ΦΟΡΤΙΣΗΣ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Υ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ΕΤΟΣ ΤΟΠΟΘΕΤΗΣΗΣ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9337586"/>
                  </a:ext>
                </a:extLst>
              </a:tr>
              <a:tr h="4239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ΜΒ</a:t>
                      </a:r>
                      <a:r>
                        <a:rPr lang="en-GB" sz="900" dirty="0">
                          <a:effectLst/>
                        </a:rPr>
                        <a:t>01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Σπάρτη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Κεντρική Πλατεία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AC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5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360236.43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4103964.04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5578923"/>
                  </a:ext>
                </a:extLst>
              </a:tr>
              <a:tr h="4239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MB02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Σπ</a:t>
                      </a:r>
                      <a:r>
                        <a:rPr lang="en-US" sz="900" dirty="0" err="1">
                          <a:effectLst/>
                        </a:rPr>
                        <a:t>άρτη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Δημοτικό Στάδιο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AC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5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360220.73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4104536.07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1174461"/>
                  </a:ext>
                </a:extLst>
              </a:tr>
              <a:tr h="4239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3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ΜΒ</a:t>
                      </a:r>
                      <a:r>
                        <a:rPr lang="en-GB" sz="900">
                          <a:effectLst/>
                        </a:rPr>
                        <a:t>03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Σπάρτη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Τριακοσίων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AC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5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359521.77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4104410.59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426137"/>
                  </a:ext>
                </a:extLst>
              </a:tr>
              <a:tr h="4239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ΜΒ</a:t>
                      </a:r>
                      <a:r>
                        <a:rPr lang="en-GB" sz="900">
                          <a:effectLst/>
                        </a:rPr>
                        <a:t>0</a:t>
                      </a:r>
                      <a:r>
                        <a:rPr lang="el-GR" sz="900">
                          <a:effectLst/>
                        </a:rPr>
                        <a:t>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Σπάρτη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Λόφος Σπάρτης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 dirty="0">
                          <a:effectLst/>
                        </a:rPr>
                        <a:t>AC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5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360708.68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4104122.22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8269535"/>
                  </a:ext>
                </a:extLst>
              </a:tr>
              <a:tr h="4239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5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ΜΒ</a:t>
                      </a:r>
                      <a:r>
                        <a:rPr lang="en-GB" sz="900">
                          <a:effectLst/>
                        </a:rPr>
                        <a:t>0</a:t>
                      </a:r>
                      <a:r>
                        <a:rPr lang="el-GR" sz="900">
                          <a:effectLst/>
                        </a:rPr>
                        <a:t>5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Σπάρτη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Πλατεία Σαϊνόπουλου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AC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5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360697.15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4103650.62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9101963"/>
                  </a:ext>
                </a:extLst>
              </a:tr>
              <a:tr h="4239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6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ΜΒ</a:t>
                      </a:r>
                      <a:r>
                        <a:rPr lang="en-GB" sz="900">
                          <a:effectLst/>
                        </a:rPr>
                        <a:t>0</a:t>
                      </a:r>
                      <a:r>
                        <a:rPr lang="el-GR" sz="900">
                          <a:effectLst/>
                        </a:rPr>
                        <a:t>6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Σπάρτη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Πλατεία Αντωνάκου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AC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5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360213.75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4103515.85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9057162"/>
                  </a:ext>
                </a:extLst>
              </a:tr>
              <a:tr h="6500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7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ΜΒ</a:t>
                      </a:r>
                      <a:r>
                        <a:rPr lang="en-GB" sz="900">
                          <a:effectLst/>
                        </a:rPr>
                        <a:t>0</a:t>
                      </a:r>
                      <a:r>
                        <a:rPr lang="el-GR" sz="900">
                          <a:effectLst/>
                        </a:rPr>
                        <a:t>7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Σπάρτη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Πάρκο Ευαγγελίστριας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AC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5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 dirty="0">
                          <a:effectLst/>
                        </a:rPr>
                        <a:t>359773.35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 dirty="0">
                          <a:effectLst/>
                        </a:rPr>
                        <a:t>4103872.18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0719980"/>
                  </a:ext>
                </a:extLst>
              </a:tr>
              <a:tr h="6500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8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ΜΒ</a:t>
                      </a:r>
                      <a:r>
                        <a:rPr lang="en-GB" sz="900">
                          <a:effectLst/>
                        </a:rPr>
                        <a:t>0</a:t>
                      </a:r>
                      <a:r>
                        <a:rPr lang="el-GR" sz="900">
                          <a:effectLst/>
                        </a:rPr>
                        <a:t>8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Μυστράς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Αρχαιολογικός Χώρος Μυστρά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AC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5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355358.34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 dirty="0">
                          <a:effectLst/>
                        </a:rPr>
                        <a:t>4103512.13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942987"/>
                  </a:ext>
                </a:extLst>
              </a:tr>
              <a:tr h="282105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ΣΥΝΟΛΟ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8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40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200" dirty="0">
                          <a:effectLst/>
                        </a:rPr>
                        <a:t> 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935007"/>
                  </a:ext>
                </a:extLst>
              </a:tr>
            </a:tbl>
          </a:graphicData>
        </a:graphic>
      </p:graphicFrame>
      <p:pic>
        <p:nvPicPr>
          <p:cNvPr id="8" name="Εικόνα 7">
            <a:extLst>
              <a:ext uri="{FF2B5EF4-FFF2-40B4-BE49-F238E27FC236}">
                <a16:creationId xmlns:a16="http://schemas.microsoft.com/office/drawing/2014/main" id="{316C9696-0D98-4F6B-90C8-171BABEA4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42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Μεθοδολογία – Κριτήρια Αποκλεισμού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Πίνακας 1">
            <a:extLst>
              <a:ext uri="{FF2B5EF4-FFF2-40B4-BE49-F238E27FC236}">
                <a16:creationId xmlns:a16="http://schemas.microsoft.com/office/drawing/2014/main" id="{3EB68801-7D9F-451F-A76C-98A9A3259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994085"/>
              </p:ext>
            </p:extLst>
          </p:nvPr>
        </p:nvGraphicFramePr>
        <p:xfrm>
          <a:off x="55864" y="931870"/>
          <a:ext cx="8059509" cy="5511944"/>
        </p:xfrm>
        <a:graphic>
          <a:graphicData uri="http://schemas.openxmlformats.org/drawingml/2006/table">
            <a:tbl>
              <a:tblPr firstRow="1" firstCol="1" bandRow="1"/>
              <a:tblGrid>
                <a:gridCol w="4640500">
                  <a:extLst>
                    <a:ext uri="{9D8B030D-6E8A-4147-A177-3AD203B41FA5}">
                      <a16:colId xmlns:a16="http://schemas.microsoft.com/office/drawing/2014/main" val="3571761543"/>
                    </a:ext>
                  </a:extLst>
                </a:gridCol>
                <a:gridCol w="3419009">
                  <a:extLst>
                    <a:ext uri="{9D8B030D-6E8A-4147-A177-3AD203B41FA5}">
                      <a16:colId xmlns:a16="http://schemas.microsoft.com/office/drawing/2014/main" val="3743510414"/>
                    </a:ext>
                  </a:extLst>
                </a:gridCol>
              </a:tblGrid>
              <a:tr h="4480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 b="1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Κριτήριο</a:t>
                      </a:r>
                      <a:endParaRPr lang="en-US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28" marR="49128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Κατηγορία</a:t>
                      </a:r>
                      <a:endParaRPr lang="en-US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28" marR="49128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059162"/>
                  </a:ext>
                </a:extLst>
              </a:tr>
              <a:tr h="46918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Οδικός σύνδεσμος με μεγάλη πιθανότητα πλημμύρας</a:t>
                      </a:r>
                      <a:endParaRPr lang="en-US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28" marR="49128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Περιβάλλον</a:t>
                      </a:r>
                      <a:endParaRPr lang="en-US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28" marR="49128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10469"/>
                  </a:ext>
                </a:extLst>
              </a:tr>
              <a:tr h="71904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Οδικός σύνδεσμος διπλά σε αρχαιολογικό χώρο ή σε ιστορικό κέντρο</a:t>
                      </a:r>
                      <a:endParaRPr lang="en-US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28" marR="49128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Περιβάλλον</a:t>
                      </a:r>
                      <a:endParaRPr lang="en-US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28" marR="49128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004142"/>
                  </a:ext>
                </a:extLst>
              </a:tr>
              <a:tr h="9689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Οδικός σύνδεσμος εντός περιοχής χωρίς αυτοκίνητο ή δίκτυο πεζοδρόμων</a:t>
                      </a:r>
                      <a:endParaRPr lang="en-US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28" marR="49128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Συγκοινωνιακό σύστημα και υποδομές στάθμευσης</a:t>
                      </a:r>
                      <a:endParaRPr lang="en-US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28" marR="49128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407427"/>
                  </a:ext>
                </a:extLst>
              </a:tr>
              <a:tr h="9689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Οδικός σύνδεσμος ο οποίος ανήκει στο πρωτεύον οδικό δίκτυο σύμφωνα με του χάρτες του </a:t>
                      </a:r>
                      <a:r>
                        <a:rPr lang="en-US" sz="1200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OpenStreetMap</a:t>
                      </a:r>
                    </a:p>
                  </a:txBody>
                  <a:tcPr marL="49128" marR="49128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Συγκοινωνιακό σύστημα και υποδομές στάθμευσης</a:t>
                      </a:r>
                      <a:endParaRPr lang="en-US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28" marR="49128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653032"/>
                  </a:ext>
                </a:extLst>
              </a:tr>
              <a:tr h="9689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Οδικός σύνδεσμος με πολύ μικρό πλάτος (μονόδρομοι: μικρότερο από 9.5 μέτρα, αμφίδρομοι: μικρότερο από 11.5 μέτρα)</a:t>
                      </a:r>
                      <a:endParaRPr lang="en-US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28" marR="49128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Συγκοινωνιακό σύστημα και υποδομές στάθμευσης</a:t>
                      </a:r>
                      <a:endParaRPr lang="en-US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28" marR="49128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270106"/>
                  </a:ext>
                </a:extLst>
              </a:tr>
              <a:tr h="9689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Οδικός σύνδεσμός χωρίς νόμιμες θέσεις στάθμευσης</a:t>
                      </a:r>
                      <a:endParaRPr lang="en-US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28" marR="49128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l-GR" sz="1200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Συγκοινωνιακό σύστημα και υποδομές στάθμευσης</a:t>
                      </a:r>
                      <a:endParaRPr lang="en-US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28" marR="49128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152881"/>
                  </a:ext>
                </a:extLst>
              </a:tr>
            </a:tbl>
          </a:graphicData>
        </a:graphic>
      </p:graphicFrame>
      <p:pic>
        <p:nvPicPr>
          <p:cNvPr id="6" name="Εικόνα 5">
            <a:extLst>
              <a:ext uri="{FF2B5EF4-FFF2-40B4-BE49-F238E27FC236}">
                <a16:creationId xmlns:a16="http://schemas.microsoft.com/office/drawing/2014/main" id="{E23EB37D-6731-4624-9931-42DFD6EF2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978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Σταθμοί φόρτισης για φορτοεκφόρτωση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BDE69B39-34B6-4240-9FFC-9ABEE0CF7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42" y="756259"/>
            <a:ext cx="6808843" cy="481492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AD484DC-5E08-495F-87FD-961066D20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98599"/>
              </p:ext>
            </p:extLst>
          </p:nvPr>
        </p:nvGraphicFramePr>
        <p:xfrm>
          <a:off x="837750" y="5594520"/>
          <a:ext cx="6726837" cy="120028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31919">
                  <a:extLst>
                    <a:ext uri="{9D8B030D-6E8A-4147-A177-3AD203B41FA5}">
                      <a16:colId xmlns:a16="http://schemas.microsoft.com/office/drawing/2014/main" val="229889618"/>
                    </a:ext>
                  </a:extLst>
                </a:gridCol>
                <a:gridCol w="576202">
                  <a:extLst>
                    <a:ext uri="{9D8B030D-6E8A-4147-A177-3AD203B41FA5}">
                      <a16:colId xmlns:a16="http://schemas.microsoft.com/office/drawing/2014/main" val="1203923614"/>
                    </a:ext>
                  </a:extLst>
                </a:gridCol>
                <a:gridCol w="667980">
                  <a:extLst>
                    <a:ext uri="{9D8B030D-6E8A-4147-A177-3AD203B41FA5}">
                      <a16:colId xmlns:a16="http://schemas.microsoft.com/office/drawing/2014/main" val="677789050"/>
                    </a:ext>
                  </a:extLst>
                </a:gridCol>
                <a:gridCol w="103618">
                  <a:extLst>
                    <a:ext uri="{9D8B030D-6E8A-4147-A177-3AD203B41FA5}">
                      <a16:colId xmlns:a16="http://schemas.microsoft.com/office/drawing/2014/main" val="2102768369"/>
                    </a:ext>
                  </a:extLst>
                </a:gridCol>
                <a:gridCol w="929514">
                  <a:extLst>
                    <a:ext uri="{9D8B030D-6E8A-4147-A177-3AD203B41FA5}">
                      <a16:colId xmlns:a16="http://schemas.microsoft.com/office/drawing/2014/main" val="3907488703"/>
                    </a:ext>
                  </a:extLst>
                </a:gridCol>
                <a:gridCol w="610705">
                  <a:extLst>
                    <a:ext uri="{9D8B030D-6E8A-4147-A177-3AD203B41FA5}">
                      <a16:colId xmlns:a16="http://schemas.microsoft.com/office/drawing/2014/main" val="3586627012"/>
                    </a:ext>
                  </a:extLst>
                </a:gridCol>
                <a:gridCol w="688683">
                  <a:extLst>
                    <a:ext uri="{9D8B030D-6E8A-4147-A177-3AD203B41FA5}">
                      <a16:colId xmlns:a16="http://schemas.microsoft.com/office/drawing/2014/main" val="3826689494"/>
                    </a:ext>
                  </a:extLst>
                </a:gridCol>
                <a:gridCol w="612085">
                  <a:extLst>
                    <a:ext uri="{9D8B030D-6E8A-4147-A177-3AD203B41FA5}">
                      <a16:colId xmlns:a16="http://schemas.microsoft.com/office/drawing/2014/main" val="2368417506"/>
                    </a:ext>
                  </a:extLst>
                </a:gridCol>
                <a:gridCol w="665911">
                  <a:extLst>
                    <a:ext uri="{9D8B030D-6E8A-4147-A177-3AD203B41FA5}">
                      <a16:colId xmlns:a16="http://schemas.microsoft.com/office/drawing/2014/main" val="2951465935"/>
                    </a:ext>
                  </a:extLst>
                </a:gridCol>
                <a:gridCol w="722496">
                  <a:extLst>
                    <a:ext uri="{9D8B030D-6E8A-4147-A177-3AD203B41FA5}">
                      <a16:colId xmlns:a16="http://schemas.microsoft.com/office/drawing/2014/main" val="1435191119"/>
                    </a:ext>
                  </a:extLst>
                </a:gridCol>
                <a:gridCol w="817724">
                  <a:extLst>
                    <a:ext uri="{9D8B030D-6E8A-4147-A177-3AD203B41FA5}">
                      <a16:colId xmlns:a16="http://schemas.microsoft.com/office/drawing/2014/main" val="4179462154"/>
                    </a:ext>
                  </a:extLst>
                </a:gridCol>
              </a:tblGrid>
              <a:tr h="3935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700" dirty="0">
                          <a:effectLst/>
                        </a:rPr>
                        <a:t>Α/Α</a:t>
                      </a:r>
                      <a:endParaRPr lang="el-GR" sz="11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ΚΩΔΙΚΟΣ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ΟΙΚΙΣΜΟΣ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ΘΕΣΗ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ΤΥΠΟΣ </a:t>
                      </a:r>
                      <a:r>
                        <a:rPr lang="en-US" sz="700">
                          <a:effectLst/>
                        </a:rPr>
                        <a:t> ΦΟΡΤΙΣΤ</a:t>
                      </a:r>
                      <a:r>
                        <a:rPr lang="el-GR" sz="700">
                          <a:effectLst/>
                        </a:rPr>
                        <a:t>Η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ΑΡΙΘΜΟΣ ΦΟΡΤΙΣΤΩΝ</a:t>
                      </a:r>
                      <a:endParaRPr lang="el-GR" sz="11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700" dirty="0">
                          <a:effectLst/>
                        </a:rPr>
                        <a:t>ΘΕΣΕΙΣ ΦΟΡΤΙΣΗΣ</a:t>
                      </a:r>
                      <a:endParaRPr lang="el-GR" sz="11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Υ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ΕΤΟΣ ΤΟΠΟΘΕΤΗΣΗΣ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4563300"/>
                  </a:ext>
                </a:extLst>
              </a:tr>
              <a:tr h="2933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800">
                          <a:effectLst/>
                        </a:rPr>
                        <a:t>FR01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Σπάρτη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Κεντρική Πλατεία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800">
                          <a:effectLst/>
                        </a:rPr>
                        <a:t>AC</a:t>
                      </a:r>
                      <a:r>
                        <a:rPr lang="el-GR" sz="800">
                          <a:effectLst/>
                        </a:rPr>
                        <a:t> 22</a:t>
                      </a:r>
                      <a:r>
                        <a:rPr lang="en-GB" sz="800">
                          <a:effectLst/>
                        </a:rPr>
                        <a:t>kW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8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360216.67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4103976.19</a:t>
                      </a:r>
                      <a:endParaRPr lang="el-GR" sz="11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800">
                          <a:effectLst/>
                        </a:rPr>
                        <a:t>2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5539248"/>
                  </a:ext>
                </a:extLst>
              </a:tr>
              <a:tr h="2933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2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800">
                          <a:effectLst/>
                        </a:rPr>
                        <a:t>FR</a:t>
                      </a:r>
                      <a:r>
                        <a:rPr lang="el-GR" sz="800">
                          <a:effectLst/>
                        </a:rPr>
                        <a:t>02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Σπάρτη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Θερμοπυλών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800">
                          <a:effectLst/>
                        </a:rPr>
                        <a:t>AC</a:t>
                      </a:r>
                      <a:r>
                        <a:rPr lang="el-GR" sz="800">
                          <a:effectLst/>
                        </a:rPr>
                        <a:t> 22</a:t>
                      </a:r>
                      <a:r>
                        <a:rPr lang="en-GB" sz="800">
                          <a:effectLst/>
                        </a:rPr>
                        <a:t>kW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8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800">
                          <a:effectLst/>
                        </a:rPr>
                        <a:t>359944.20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800">
                          <a:effectLst/>
                        </a:rPr>
                        <a:t>4104222.73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l-GR" sz="11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0732646"/>
                  </a:ext>
                </a:extLst>
              </a:tr>
              <a:tr h="188228"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ΣΥΝΟΛΟ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800">
                          <a:effectLst/>
                        </a:rPr>
                        <a:t>2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800">
                          <a:effectLst/>
                        </a:rPr>
                        <a:t>2</a:t>
                      </a:r>
                      <a:endParaRPr lang="el-GR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100" dirty="0">
                          <a:effectLst/>
                        </a:rPr>
                        <a:t> </a:t>
                      </a:r>
                      <a:endParaRPr lang="el-GR" sz="11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986662"/>
                  </a:ext>
                </a:extLst>
              </a:tr>
            </a:tbl>
          </a:graphicData>
        </a:graphic>
      </p:graphicFrame>
      <p:pic>
        <p:nvPicPr>
          <p:cNvPr id="7" name="Εικόνα 6">
            <a:extLst>
              <a:ext uri="{FF2B5EF4-FFF2-40B4-BE49-F238E27FC236}">
                <a16:creationId xmlns:a16="http://schemas.microsoft.com/office/drawing/2014/main" id="{E71493C5-C615-4C1C-80BF-C91E73D9B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420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Σταθμοί φόρτισης για τουριστικά λεωφορεία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12D19E9-D98E-4C68-B09E-9DC3278C7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58" y="961902"/>
            <a:ext cx="7657631" cy="541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420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Σταθμοί φόρτισης για τουριστικά λεωφορεία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829E9344-A504-47F1-9CBF-B3958C9C29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9" y="855024"/>
            <a:ext cx="7943112" cy="5617028"/>
          </a:xfrm>
          <a:prstGeom prst="rect">
            <a:avLst/>
          </a:prstGeom>
        </p:spPr>
      </p:pic>
      <p:sp>
        <p:nvSpPr>
          <p:cNvPr id="8" name="7 - TextBox"/>
          <p:cNvSpPr txBox="1"/>
          <p:nvPr/>
        </p:nvSpPr>
        <p:spPr>
          <a:xfrm>
            <a:off x="4952010" y="866899"/>
            <a:ext cx="320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Αρχαιολογικός χώρος Μυστρά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273162CC-7490-4C6A-B9B2-C89F5E8A0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420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Σταθμοί φόρτισης για τουριστικά λεωφορεία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B987CB3-1F40-4D3F-8491-87282C6E1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379616"/>
              </p:ext>
            </p:extLst>
          </p:nvPr>
        </p:nvGraphicFramePr>
        <p:xfrm>
          <a:off x="475016" y="1238069"/>
          <a:ext cx="7147564" cy="172591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52679">
                  <a:extLst>
                    <a:ext uri="{9D8B030D-6E8A-4147-A177-3AD203B41FA5}">
                      <a16:colId xmlns:a16="http://schemas.microsoft.com/office/drawing/2014/main" val="2476080355"/>
                    </a:ext>
                  </a:extLst>
                </a:gridCol>
                <a:gridCol w="612240">
                  <a:extLst>
                    <a:ext uri="{9D8B030D-6E8A-4147-A177-3AD203B41FA5}">
                      <a16:colId xmlns:a16="http://schemas.microsoft.com/office/drawing/2014/main" val="1118628341"/>
                    </a:ext>
                  </a:extLst>
                </a:gridCol>
                <a:gridCol w="819857">
                  <a:extLst>
                    <a:ext uri="{9D8B030D-6E8A-4147-A177-3AD203B41FA5}">
                      <a16:colId xmlns:a16="http://schemas.microsoft.com/office/drawing/2014/main" val="3301204644"/>
                    </a:ext>
                  </a:extLst>
                </a:gridCol>
                <a:gridCol w="987650">
                  <a:extLst>
                    <a:ext uri="{9D8B030D-6E8A-4147-A177-3AD203B41FA5}">
                      <a16:colId xmlns:a16="http://schemas.microsoft.com/office/drawing/2014/main" val="1392966"/>
                    </a:ext>
                  </a:extLst>
                </a:gridCol>
                <a:gridCol w="648901">
                  <a:extLst>
                    <a:ext uri="{9D8B030D-6E8A-4147-A177-3AD203B41FA5}">
                      <a16:colId xmlns:a16="http://schemas.microsoft.com/office/drawing/2014/main" val="940315877"/>
                    </a:ext>
                  </a:extLst>
                </a:gridCol>
                <a:gridCol w="731756">
                  <a:extLst>
                    <a:ext uri="{9D8B030D-6E8A-4147-A177-3AD203B41FA5}">
                      <a16:colId xmlns:a16="http://schemas.microsoft.com/office/drawing/2014/main" val="892442840"/>
                    </a:ext>
                  </a:extLst>
                </a:gridCol>
                <a:gridCol w="650368">
                  <a:extLst>
                    <a:ext uri="{9D8B030D-6E8A-4147-A177-3AD203B41FA5}">
                      <a16:colId xmlns:a16="http://schemas.microsoft.com/office/drawing/2014/main" val="2682438983"/>
                    </a:ext>
                  </a:extLst>
                </a:gridCol>
                <a:gridCol w="707560">
                  <a:extLst>
                    <a:ext uri="{9D8B030D-6E8A-4147-A177-3AD203B41FA5}">
                      <a16:colId xmlns:a16="http://schemas.microsoft.com/office/drawing/2014/main" val="4134473336"/>
                    </a:ext>
                  </a:extLst>
                </a:gridCol>
                <a:gridCol w="767684">
                  <a:extLst>
                    <a:ext uri="{9D8B030D-6E8A-4147-A177-3AD203B41FA5}">
                      <a16:colId xmlns:a16="http://schemas.microsoft.com/office/drawing/2014/main" val="987327731"/>
                    </a:ext>
                  </a:extLst>
                </a:gridCol>
                <a:gridCol w="868869">
                  <a:extLst>
                    <a:ext uri="{9D8B030D-6E8A-4147-A177-3AD203B41FA5}">
                      <a16:colId xmlns:a16="http://schemas.microsoft.com/office/drawing/2014/main" val="1862518527"/>
                    </a:ext>
                  </a:extLst>
                </a:gridCol>
              </a:tblGrid>
              <a:tr h="5902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Α/Α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ΚΩΔΙΚΟΣ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ΟΙΚΙΣΜΟΣ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ΘΕΣΗ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ΤΥΠΟΣ </a:t>
                      </a:r>
                      <a:r>
                        <a:rPr lang="en-US" sz="800">
                          <a:effectLst/>
                        </a:rPr>
                        <a:t> ΦΟΡΤΙΣΤ</a:t>
                      </a:r>
                      <a:r>
                        <a:rPr lang="el-GR" sz="800">
                          <a:effectLst/>
                        </a:rPr>
                        <a:t>Η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ΑΡΙΘΜΟΣ ΦΟΡΤΙΣΤΩΝ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ΘΕΣΕΙΣ ΦΟΡΤΙΣΗΣ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Χ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Υ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ΕΤΟΣ ΤΟΠΟΘΕΤΗΣΗΣ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935235"/>
                  </a:ext>
                </a:extLst>
              </a:tr>
              <a:tr h="4330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T</a:t>
                      </a:r>
                      <a:r>
                        <a:rPr lang="el-GR" sz="900">
                          <a:effectLst/>
                        </a:rPr>
                        <a:t>Β</a:t>
                      </a:r>
                      <a:r>
                        <a:rPr lang="en-GB" sz="900">
                          <a:effectLst/>
                        </a:rPr>
                        <a:t>01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Σπ</a:t>
                      </a:r>
                      <a:r>
                        <a:rPr lang="en-US" sz="900" dirty="0" err="1">
                          <a:effectLst/>
                        </a:rPr>
                        <a:t>άρτη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Δημοτικό Στάδιο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 dirty="0">
                          <a:effectLst/>
                        </a:rPr>
                        <a:t>DC 150kW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 dirty="0">
                          <a:effectLst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360204.69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4104524.71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5314868"/>
                  </a:ext>
                </a:extLst>
              </a:tr>
              <a:tr h="4330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T</a:t>
                      </a:r>
                      <a:r>
                        <a:rPr lang="el-GR" sz="900">
                          <a:effectLst/>
                        </a:rPr>
                        <a:t>B02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Μυστράς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Μυστράς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DC 150kW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1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 dirty="0">
                          <a:effectLst/>
                        </a:rPr>
                        <a:t>354873.46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 dirty="0">
                          <a:effectLst/>
                        </a:rPr>
                        <a:t>4104337.45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9168053"/>
                  </a:ext>
                </a:extLst>
              </a:tr>
              <a:tr h="269474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ΣΥΝΟΛΟ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900">
                          <a:effectLst/>
                        </a:rPr>
                        <a:t>2</a:t>
                      </a:r>
                      <a:endParaRPr lang="el-GR" sz="12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200" dirty="0">
                          <a:effectLst/>
                        </a:rPr>
                        <a:t> </a:t>
                      </a:r>
                      <a:endParaRPr lang="el-GR" sz="12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792863"/>
                  </a:ext>
                </a:extLst>
              </a:tr>
            </a:tbl>
          </a:graphicData>
        </a:graphic>
      </p:graphicFrame>
      <p:pic>
        <p:nvPicPr>
          <p:cNvPr id="6" name="Εικόνα 5">
            <a:extLst>
              <a:ext uri="{FF2B5EF4-FFF2-40B4-BE49-F238E27FC236}">
                <a16:creationId xmlns:a16="http://schemas.microsoft.com/office/drawing/2014/main" id="{C0F8058D-3D33-4B88-BC4E-C89592E3B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000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580893" y="4803509"/>
            <a:ext cx="7239000" cy="1191755"/>
          </a:xfrm>
        </p:spPr>
        <p:txBody>
          <a:bodyPr anchor="ctr">
            <a:noAutofit/>
          </a:bodyPr>
          <a:lstStyle/>
          <a:p>
            <a:r>
              <a:rPr lang="el-GR" sz="2400" b="1" dirty="0">
                <a:latin typeface="Bahnschrift Condensed" panose="020B0502040204020203" pitchFamily="34" charset="0"/>
              </a:rPr>
              <a:t> ΣΧΕΔΙΟ ΦΟΡΤΙΣΗΣ ΗΛΕΚΤΡΙΚΩΝ ΟΧΗΜΑΤΩΝ ΔΗΜΟΥ ΣΠΑΡΤΗΣ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541FE2-F375-9D40-920E-5DFACC355007}"/>
              </a:ext>
            </a:extLst>
          </p:cNvPr>
          <p:cNvSpPr txBox="1"/>
          <p:nvPr/>
        </p:nvSpPr>
        <p:spPr>
          <a:xfrm>
            <a:off x="5108028" y="-19864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8" name="Picture 4" descr="D:\Έγγραφα\διαφορα\sfio\παρουσιαση\download.png">
            <a:extLst>
              <a:ext uri="{FF2B5EF4-FFF2-40B4-BE49-F238E27FC236}">
                <a16:creationId xmlns:a16="http://schemas.microsoft.com/office/drawing/2014/main" id="{CB08CB3F-07EE-41D8-B13D-D37F38CF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6603" b="17764"/>
          <a:stretch>
            <a:fillRect/>
          </a:stretch>
        </p:blipFill>
        <p:spPr bwMode="auto">
          <a:xfrm>
            <a:off x="3906544" y="3295917"/>
            <a:ext cx="1669092" cy="1095469"/>
          </a:xfrm>
          <a:prstGeom prst="rect">
            <a:avLst/>
          </a:prstGeom>
          <a:noFill/>
        </p:spPr>
      </p:pic>
      <p:pic>
        <p:nvPicPr>
          <p:cNvPr id="9" name="Picture 5" descr="D:\Έγγραφα\διαφορα\sfio\παρουσιαση\image-260nw-553388158.jpg">
            <a:extLst>
              <a:ext uri="{FF2B5EF4-FFF2-40B4-BE49-F238E27FC236}">
                <a16:creationId xmlns:a16="http://schemas.microsoft.com/office/drawing/2014/main" id="{5802882B-A88D-41E5-9564-50FB15C60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8670" r="6715" b="14951"/>
          <a:stretch>
            <a:fillRect/>
          </a:stretch>
        </p:blipFill>
        <p:spPr bwMode="auto">
          <a:xfrm>
            <a:off x="3937289" y="2046540"/>
            <a:ext cx="1617126" cy="1140736"/>
          </a:xfrm>
          <a:prstGeom prst="rect">
            <a:avLst/>
          </a:prstGeom>
          <a:noFill/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EEB8D691-EEED-48E9-B033-3A652F66D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A66593-95E3-460E-9AE0-8427E19AAFD2}"/>
              </a:ext>
            </a:extLst>
          </p:cNvPr>
          <p:cNvSpPr txBox="1"/>
          <p:nvPr/>
        </p:nvSpPr>
        <p:spPr>
          <a:xfrm>
            <a:off x="835357" y="3130041"/>
            <a:ext cx="3472175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l-GR" sz="4000" b="1" dirty="0">
                <a:latin typeface="Bahnschrift Condensed" panose="020B0502040204020203" pitchFamily="34" charset="0"/>
                <a:ea typeface="+mj-ea"/>
                <a:cs typeface="+mj-cs"/>
              </a:rPr>
              <a:t>Εναλλακτικό Σενάριο </a:t>
            </a:r>
            <a:r>
              <a:rPr lang="en-US" sz="4000" b="1" dirty="0">
                <a:latin typeface="Bahnschrift Condensed" panose="020B0502040204020203" pitchFamily="34" charset="0"/>
                <a:ea typeface="+mj-ea"/>
                <a:cs typeface="+mj-cs"/>
              </a:rPr>
              <a:t>A</a:t>
            </a:r>
            <a:r>
              <a:rPr lang="el-GR" sz="4000" b="1" dirty="0">
                <a:latin typeface="Bahnschrift Condensed" panose="020B0502040204020203" pitchFamily="34" charset="0"/>
                <a:ea typeface="+mj-ea"/>
                <a:cs typeface="+mj-cs"/>
              </a:rPr>
              <a:t>| έμφαση στην ισοκατανομή </a:t>
            </a:r>
            <a:endParaRPr lang="en-US" sz="4000" b="1" dirty="0"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315431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391886"/>
            <a:ext cx="4507025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D:\Έγγραφα\διαφορα\sfio\παρουσιαση\produc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4495" y="1895947"/>
            <a:ext cx="2974818" cy="2974818"/>
          </a:xfrm>
          <a:prstGeom prst="rect">
            <a:avLst/>
          </a:prstGeom>
          <a:noFill/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FBA3B243-5127-4165-BC0C-D6CAB7F84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51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- Υπότιτλος"/>
          <p:cNvSpPr txBox="1">
            <a:spLocks/>
          </p:cNvSpPr>
          <p:nvPr/>
        </p:nvSpPr>
        <p:spPr>
          <a:xfrm>
            <a:off x="313944" y="1669970"/>
            <a:ext cx="7612639" cy="4106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00"/>
              </a:spcBef>
              <a:spcAft>
                <a:spcPts val="1000"/>
              </a:spcAft>
              <a:buBlip>
                <a:blip r:embed="rId3"/>
              </a:buBlip>
            </a:pPr>
            <a:r>
              <a:rPr lang="el-G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 1) Προτεραιότητα στη μέγιστη κάλυψη του Δήμου (έμφαση σε οικισμούς άνω των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4</a:t>
            </a:r>
            <a:r>
              <a:rPr lang="el-G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00 κατοίκων)</a:t>
            </a:r>
          </a:p>
          <a:p>
            <a:pPr marL="342900" indent="-342900" algn="l">
              <a:spcBef>
                <a:spcPts val="500"/>
              </a:spcBef>
              <a:spcAft>
                <a:spcPts val="1000"/>
              </a:spcAft>
              <a:buBlip>
                <a:blip r:embed="rId3"/>
              </a:buBlip>
            </a:pPr>
            <a:r>
              <a:rPr lang="el-G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 2) Άρση χωρικών αποκλεισμών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 </a:t>
            </a:r>
            <a:endParaRPr lang="el-GR" sz="2800" dirty="0">
              <a:solidFill>
                <a:schemeClr val="tx1">
                  <a:lumMod val="50000"/>
                  <a:lumOff val="50000"/>
                </a:schemeClr>
              </a:solidFill>
              <a:latin typeface="Bahnschrift Light Condensed" panose="020B0502040204020203" pitchFamily="34" charset="0"/>
            </a:endParaRPr>
          </a:p>
          <a:p>
            <a:pPr marL="342900" indent="-342900" algn="l">
              <a:spcBef>
                <a:spcPts val="500"/>
              </a:spcBef>
              <a:spcAft>
                <a:spcPts val="1000"/>
              </a:spcAft>
              <a:buBlip>
                <a:blip r:embed="rId3"/>
              </a:buBlip>
            </a:pPr>
            <a:r>
              <a:rPr lang="el-G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 3) Δυνατότητα φόρτισης τη νύχτα</a:t>
            </a:r>
          </a:p>
          <a:p>
            <a:pPr marL="342900" indent="-342900" algn="l">
              <a:spcBef>
                <a:spcPts val="500"/>
              </a:spcBef>
              <a:spcAft>
                <a:spcPts val="1000"/>
              </a:spcAft>
              <a:buBlip>
                <a:blip r:embed="rId3"/>
              </a:buBlip>
            </a:pPr>
            <a:r>
              <a:rPr lang="el-G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 4) Μέγιστη προβολή των σταθμών φόρτισης με μικρότερη ωστόσο οικονομική αποδοτικότητα</a:t>
            </a:r>
          </a:p>
          <a:p>
            <a:pPr marL="342900" indent="-342900" algn="l">
              <a:spcBef>
                <a:spcPts val="500"/>
              </a:spcBef>
              <a:spcAft>
                <a:spcPts val="1000"/>
              </a:spcAft>
              <a:buBlip>
                <a:blip r:embed="rId3"/>
              </a:buBlip>
            </a:pPr>
            <a:r>
              <a:rPr lang="el-G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 5) Χωρικά αποκεντρωμένο πρότυπο</a:t>
            </a:r>
          </a:p>
          <a:p>
            <a:pPr marL="685800" lvl="1" indent="-342900" algn="l">
              <a:spcBef>
                <a:spcPts val="2000"/>
              </a:spcBef>
              <a:buFont typeface="Wingdings" panose="05000000000000000000" pitchFamily="2" charset="2"/>
              <a:buChar char="§"/>
            </a:pPr>
            <a:endParaRPr lang="el-GR" sz="1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028700" lvl="2" indent="-342900" algn="l">
              <a:spcBef>
                <a:spcPts val="2000"/>
              </a:spcBef>
              <a:buFont typeface="Wingdings" panose="05000000000000000000" pitchFamily="2" charset="2"/>
              <a:buChar char="§"/>
            </a:pPr>
            <a:endParaRPr lang="el-G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l">
              <a:spcBef>
                <a:spcPts val="2000"/>
              </a:spcBef>
              <a:buFont typeface="Wingdings" panose="05000000000000000000" pitchFamily="2" charset="2"/>
              <a:buChar char="§"/>
            </a:pPr>
            <a:endParaRPr lang="el-GR" sz="2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itle 52">
            <a:extLst>
              <a:ext uri="{FF2B5EF4-FFF2-40B4-BE49-F238E27FC236}">
                <a16:creationId xmlns:a16="http://schemas.microsoft.com/office/drawing/2014/main" id="{E9197236-A614-4D4E-9FFA-B54D0CA2B798}"/>
              </a:ext>
            </a:extLst>
          </p:cNvPr>
          <p:cNvSpPr txBox="1">
            <a:spLocks/>
          </p:cNvSpPr>
          <p:nvPr/>
        </p:nvSpPr>
        <p:spPr>
          <a:xfrm>
            <a:off x="628308" y="519915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3600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</a:t>
            </a:r>
            <a:r>
              <a:rPr lang="en-US" sz="3600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A</a:t>
            </a:r>
            <a:r>
              <a:rPr lang="el-GR" sz="3600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| Λογική: </a:t>
            </a:r>
            <a:endParaRPr lang="en-US" sz="36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71F4BB3-8418-4EB9-B5A6-CADB371CF8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18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52"/>
          <p:cNvSpPr txBox="1">
            <a:spLocks/>
          </p:cNvSpPr>
          <p:nvPr/>
        </p:nvSpPr>
        <p:spPr>
          <a:xfrm>
            <a:off x="609653" y="76200"/>
            <a:ext cx="7887384" cy="56197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 defTabSz="914342">
              <a:spcBef>
                <a:spcPct val="0"/>
              </a:spcBef>
              <a:defRPr/>
            </a:pPr>
            <a:r>
              <a:rPr lang="el-GR" sz="2400" b="1" spc="300" dirty="0">
                <a:solidFill>
                  <a:srgbClr val="002060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Σενάριο Α-Δήμος Σπάρτης</a:t>
            </a:r>
            <a:endParaRPr lang="en-US" sz="2400" spc="300" dirty="0">
              <a:solidFill>
                <a:srgbClr val="002060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5" name="20 - Ευθεία γραμμή σύνδεσης"/>
          <p:cNvCxnSpPr>
            <a:cxnSpLocks/>
          </p:cNvCxnSpPr>
          <p:nvPr/>
        </p:nvCxnSpPr>
        <p:spPr>
          <a:xfrm>
            <a:off x="142844" y="590078"/>
            <a:ext cx="858662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10 - Θέση αριθμού διαφάνειας">
            <a:extLst>
              <a:ext uri="{FF2B5EF4-FFF2-40B4-BE49-F238E27FC236}">
                <a16:creationId xmlns:a16="http://schemas.microsoft.com/office/drawing/2014/main" id="{E0AD0481-63C0-488C-A273-3F8BA884F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7A0AD-5B17-4F04-BABE-53E448ED292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4444BB9-B466-4668-BDF7-1F94BCC76E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311" y="624493"/>
            <a:ext cx="4408068" cy="6233507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922B7FE-EE97-4740-BF82-4F58EA249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" y="123279"/>
            <a:ext cx="656737" cy="7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586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φθονία">
  <a:themeElements>
    <a:clrScheme name="Αφθονία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Αφθονία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Αφθονία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4122</TotalTime>
  <Words>2257</Words>
  <Application>Microsoft Office PowerPoint</Application>
  <PresentationFormat>Προβολή στην οθόνη (4:3)</PresentationFormat>
  <Paragraphs>1418</Paragraphs>
  <Slides>64</Slides>
  <Notes>56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64</vt:i4>
      </vt:variant>
    </vt:vector>
  </HeadingPairs>
  <TitlesOfParts>
    <vt:vector size="77" baseType="lpstr">
      <vt:lpstr>Arial</vt:lpstr>
      <vt:lpstr>Bahnschrift</vt:lpstr>
      <vt:lpstr>Bahnschrift Condensed</vt:lpstr>
      <vt:lpstr>Bahnschrift Light Condensed</vt:lpstr>
      <vt:lpstr>Calibri</vt:lpstr>
      <vt:lpstr>Century Gothic</vt:lpstr>
      <vt:lpstr>Franklin Gothic Book</vt:lpstr>
      <vt:lpstr>Franklin Gothic Medium</vt:lpstr>
      <vt:lpstr>Symbol</vt:lpstr>
      <vt:lpstr>Trebuchet MS</vt:lpstr>
      <vt:lpstr>Wingdings</vt:lpstr>
      <vt:lpstr>Wingdings 2</vt:lpstr>
      <vt:lpstr>Αφθονία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Dimitris Banousis</dc:creator>
  <cp:lastModifiedBy>Dimitris Banousis</cp:lastModifiedBy>
  <cp:revision>307</cp:revision>
  <dcterms:created xsi:type="dcterms:W3CDTF">2021-02-20T17:44:01Z</dcterms:created>
  <dcterms:modified xsi:type="dcterms:W3CDTF">2022-03-24T16:39:40Z</dcterms:modified>
</cp:coreProperties>
</file>